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8" r:id="rId3"/>
    <p:sldId id="269" r:id="rId4"/>
    <p:sldId id="281" r:id="rId5"/>
    <p:sldId id="297" r:id="rId6"/>
    <p:sldId id="292" r:id="rId7"/>
    <p:sldId id="291" r:id="rId8"/>
    <p:sldId id="294" r:id="rId9"/>
    <p:sldId id="295" r:id="rId10"/>
    <p:sldId id="296" r:id="rId11"/>
    <p:sldId id="273" r:id="rId12"/>
    <p:sldId id="284" r:id="rId13"/>
    <p:sldId id="298" r:id="rId14"/>
    <p:sldId id="300" r:id="rId15"/>
    <p:sldId id="299" r:id="rId16"/>
    <p:sldId id="301" r:id="rId17"/>
    <p:sldId id="307" r:id="rId18"/>
    <p:sldId id="274" r:id="rId19"/>
    <p:sldId id="278" r:id="rId20"/>
    <p:sldId id="302" r:id="rId21"/>
    <p:sldId id="303" r:id="rId22"/>
    <p:sldId id="275" r:id="rId23"/>
    <p:sldId id="279" r:id="rId24"/>
    <p:sldId id="311" r:id="rId25"/>
    <p:sldId id="312" r:id="rId26"/>
    <p:sldId id="313" r:id="rId27"/>
    <p:sldId id="314" r:id="rId28"/>
    <p:sldId id="305" r:id="rId29"/>
    <p:sldId id="290" r:id="rId30"/>
    <p:sldId id="306" r:id="rId3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pos="204" userDrawn="1">
          <p15:clr>
            <a:srgbClr val="A4A3A4"/>
          </p15:clr>
        </p15:guide>
        <p15:guide id="4" pos="5556" userDrawn="1">
          <p15:clr>
            <a:srgbClr val="A4A3A4"/>
          </p15:clr>
        </p15:guide>
        <p15:guide id="5" orient="horz" pos="210" userDrawn="1">
          <p15:clr>
            <a:srgbClr val="A4A3A4"/>
          </p15:clr>
        </p15:guide>
        <p15:guide id="6" orient="horz" pos="4088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  <p15:guide id="8" orient="horz" pos="66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DBD2"/>
    <a:srgbClr val="B1D1CE"/>
    <a:srgbClr val="D58584"/>
    <a:srgbClr val="658762"/>
    <a:srgbClr val="F6BBBF"/>
    <a:srgbClr val="E1F2EA"/>
    <a:srgbClr val="F86B74"/>
    <a:srgbClr val="43435B"/>
    <a:srgbClr val="948777"/>
    <a:srgbClr val="977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04" autoAdjust="0"/>
    <p:restoredTop sz="94712" autoAdjust="0"/>
  </p:normalViewPr>
  <p:slideViewPr>
    <p:cSldViewPr>
      <p:cViewPr varScale="1">
        <p:scale>
          <a:sx n="116" d="100"/>
          <a:sy n="116" d="100"/>
        </p:scale>
        <p:origin x="2022" y="108"/>
      </p:cViewPr>
      <p:guideLst>
        <p:guide pos="2880"/>
        <p:guide pos="204"/>
        <p:guide pos="5556"/>
        <p:guide orient="horz" pos="210"/>
        <p:guide orient="horz" pos="4088"/>
        <p:guide orient="horz" pos="2160"/>
        <p:guide orient="horz" pos="6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7.png>
</file>

<file path=ppt/media/image18.png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그림 49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직사각형 50"/>
          <p:cNvSpPr/>
          <p:nvPr userDrawn="1"/>
        </p:nvSpPr>
        <p:spPr>
          <a:xfrm>
            <a:off x="0" y="-4345"/>
            <a:ext cx="9144000" cy="6866690"/>
          </a:xfrm>
          <a:prstGeom prst="rect">
            <a:avLst/>
          </a:prstGeom>
          <a:solidFill>
            <a:srgbClr val="0B0C3C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52" name="직선 연결선 51"/>
          <p:cNvCxnSpPr/>
          <p:nvPr userDrawn="1"/>
        </p:nvCxnSpPr>
        <p:spPr>
          <a:xfrm flipH="1" flipV="1">
            <a:off x="6786438" y="-8691"/>
            <a:ext cx="2357562" cy="5643154"/>
          </a:xfrm>
          <a:prstGeom prst="line">
            <a:avLst/>
          </a:prstGeom>
          <a:ln w="1270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그룹 52"/>
          <p:cNvGrpSpPr/>
          <p:nvPr userDrawn="1"/>
        </p:nvGrpSpPr>
        <p:grpSpPr>
          <a:xfrm>
            <a:off x="0" y="-8692"/>
            <a:ext cx="9144000" cy="6875385"/>
            <a:chOff x="0" y="-1981639"/>
            <a:chExt cx="9144000" cy="8857023"/>
          </a:xfrm>
        </p:grpSpPr>
        <p:cxnSp>
          <p:nvCxnSpPr>
            <p:cNvPr id="54" name="직선 연결선 53"/>
            <p:cNvCxnSpPr/>
            <p:nvPr/>
          </p:nvCxnSpPr>
          <p:spPr>
            <a:xfrm flipV="1">
              <a:off x="4972594" y="4589416"/>
              <a:ext cx="4171406" cy="226858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/>
            <p:cNvCxnSpPr/>
            <p:nvPr/>
          </p:nvCxnSpPr>
          <p:spPr>
            <a:xfrm flipH="1" flipV="1">
              <a:off x="2" y="4940902"/>
              <a:ext cx="7896223" cy="1912089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/>
            <p:cNvCxnSpPr/>
            <p:nvPr/>
          </p:nvCxnSpPr>
          <p:spPr>
            <a:xfrm flipH="1" flipV="1">
              <a:off x="0" y="4570010"/>
              <a:ext cx="2795452" cy="230537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/>
            <p:cNvCxnSpPr/>
            <p:nvPr/>
          </p:nvCxnSpPr>
          <p:spPr>
            <a:xfrm flipV="1">
              <a:off x="0" y="-1981639"/>
              <a:ext cx="1464270" cy="936250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/>
            <p:cNvCxnSpPr/>
            <p:nvPr/>
          </p:nvCxnSpPr>
          <p:spPr>
            <a:xfrm flipV="1">
              <a:off x="0" y="-1981639"/>
              <a:ext cx="3393220" cy="482785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9" name="Picture 8" descr="본문흰색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24603" y="6235687"/>
            <a:ext cx="79216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0" name="직선 연결선 59"/>
          <p:cNvCxnSpPr/>
          <p:nvPr userDrawn="1"/>
        </p:nvCxnSpPr>
        <p:spPr>
          <a:xfrm>
            <a:off x="471905" y="2485743"/>
            <a:ext cx="6277246" cy="0"/>
          </a:xfrm>
          <a:prstGeom prst="line">
            <a:avLst/>
          </a:prstGeom>
          <a:ln w="127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 userDrawn="1"/>
        </p:nvCxnSpPr>
        <p:spPr>
          <a:xfrm>
            <a:off x="471905" y="3095909"/>
            <a:ext cx="6277246" cy="0"/>
          </a:xfrm>
          <a:prstGeom prst="line">
            <a:avLst/>
          </a:prstGeom>
          <a:ln w="127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갈매기형 수장 61"/>
          <p:cNvSpPr/>
          <p:nvPr userDrawn="1"/>
        </p:nvSpPr>
        <p:spPr>
          <a:xfrm>
            <a:off x="6489594" y="3167922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3" name="갈매기형 수장 62"/>
          <p:cNvSpPr/>
          <p:nvPr userDrawn="1"/>
        </p:nvSpPr>
        <p:spPr>
          <a:xfrm>
            <a:off x="6563413" y="3167922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4" name="갈매기형 수장 63"/>
          <p:cNvSpPr/>
          <p:nvPr userDrawn="1"/>
        </p:nvSpPr>
        <p:spPr>
          <a:xfrm>
            <a:off x="6637232" y="3167922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975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8691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직사각형 11"/>
          <p:cNvSpPr/>
          <p:nvPr userDrawn="1"/>
        </p:nvSpPr>
        <p:spPr>
          <a:xfrm>
            <a:off x="0" y="1"/>
            <a:ext cx="9144000" cy="6857999"/>
          </a:xfrm>
          <a:prstGeom prst="rect">
            <a:avLst/>
          </a:prstGeom>
          <a:solidFill>
            <a:srgbClr val="0B0C3C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13" name="직선 연결선 12"/>
          <p:cNvCxnSpPr/>
          <p:nvPr userDrawn="1"/>
        </p:nvCxnSpPr>
        <p:spPr>
          <a:xfrm flipH="1" flipV="1">
            <a:off x="6786438" y="-8691"/>
            <a:ext cx="2357562" cy="5643154"/>
          </a:xfrm>
          <a:prstGeom prst="line">
            <a:avLst/>
          </a:prstGeom>
          <a:ln w="1270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 userDrawn="1"/>
        </p:nvGrpSpPr>
        <p:grpSpPr>
          <a:xfrm>
            <a:off x="0" y="-8692"/>
            <a:ext cx="9144000" cy="6875385"/>
            <a:chOff x="0" y="-1981639"/>
            <a:chExt cx="9144000" cy="8857023"/>
          </a:xfrm>
        </p:grpSpPr>
        <p:cxnSp>
          <p:nvCxnSpPr>
            <p:cNvPr id="15" name="직선 연결선 14"/>
            <p:cNvCxnSpPr/>
            <p:nvPr/>
          </p:nvCxnSpPr>
          <p:spPr>
            <a:xfrm flipV="1">
              <a:off x="4972594" y="4589416"/>
              <a:ext cx="4171406" cy="226858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 flipH="1" flipV="1">
              <a:off x="2" y="4940902"/>
              <a:ext cx="7896223" cy="1912089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flipH="1" flipV="1">
              <a:off x="0" y="4570010"/>
              <a:ext cx="2795452" cy="230537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 flipV="1">
              <a:off x="0" y="-1981639"/>
              <a:ext cx="1464270" cy="936250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 flipV="1">
              <a:off x="0" y="-1981639"/>
              <a:ext cx="3393220" cy="482785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직사각형 19"/>
          <p:cNvSpPr/>
          <p:nvPr userDrawn="1"/>
        </p:nvSpPr>
        <p:spPr>
          <a:xfrm>
            <a:off x="0" y="3707647"/>
            <a:ext cx="9144000" cy="3141662"/>
          </a:xfrm>
          <a:prstGeom prst="rect">
            <a:avLst/>
          </a:prstGeom>
          <a:solidFill>
            <a:srgbClr val="0B0C3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1" name="TextBox 57"/>
          <p:cNvSpPr txBox="1"/>
          <p:nvPr userDrawn="1"/>
        </p:nvSpPr>
        <p:spPr>
          <a:xfrm>
            <a:off x="616118" y="3064370"/>
            <a:ext cx="2803556" cy="555928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4400" b="1" spc="-150" dirty="0">
                <a:solidFill>
                  <a:srgbClr val="0B0C3C">
                    <a:alpha val="55000"/>
                  </a:srgbClr>
                </a:solidFill>
                <a:latin typeface="+mn-ea"/>
              </a:rPr>
              <a:t>CONTENTS</a:t>
            </a:r>
            <a:endParaRPr lang="ko-KR" altLang="en-US" sz="4400" b="1" spc="-150" dirty="0">
              <a:solidFill>
                <a:srgbClr val="0B0C3C">
                  <a:alpha val="55000"/>
                </a:srgbClr>
              </a:solidFill>
              <a:latin typeface="+mn-ea"/>
            </a:endParaRPr>
          </a:p>
        </p:txBody>
      </p:sp>
      <p:cxnSp>
        <p:nvCxnSpPr>
          <p:cNvPr id="22" name="직선 연결선 21"/>
          <p:cNvCxnSpPr/>
          <p:nvPr userDrawn="1"/>
        </p:nvCxnSpPr>
        <p:spPr>
          <a:xfrm>
            <a:off x="471905" y="2988261"/>
            <a:ext cx="3091983" cy="0"/>
          </a:xfrm>
          <a:prstGeom prst="line">
            <a:avLst/>
          </a:prstGeom>
          <a:ln w="127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 userDrawn="1"/>
        </p:nvCxnSpPr>
        <p:spPr>
          <a:xfrm>
            <a:off x="471905" y="3707647"/>
            <a:ext cx="3091983" cy="0"/>
          </a:xfrm>
          <a:prstGeom prst="line">
            <a:avLst/>
          </a:prstGeom>
          <a:ln w="127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갈매기형 수장 23"/>
          <p:cNvSpPr/>
          <p:nvPr userDrawn="1"/>
        </p:nvSpPr>
        <p:spPr>
          <a:xfrm>
            <a:off x="3250005" y="2758620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갈매기형 수장 24"/>
          <p:cNvSpPr/>
          <p:nvPr userDrawn="1"/>
        </p:nvSpPr>
        <p:spPr>
          <a:xfrm>
            <a:off x="3323824" y="2758620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갈매기형 수장 25"/>
          <p:cNvSpPr/>
          <p:nvPr userDrawn="1"/>
        </p:nvSpPr>
        <p:spPr>
          <a:xfrm>
            <a:off x="3397643" y="2758620"/>
            <a:ext cx="111919" cy="152400"/>
          </a:xfrm>
          <a:prstGeom prst="chevron">
            <a:avLst>
              <a:gd name="adj" fmla="val 69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소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 userDrawn="1"/>
        </p:nvGrpSpPr>
        <p:grpSpPr>
          <a:xfrm>
            <a:off x="0" y="-8691"/>
            <a:ext cx="9144000" cy="6866690"/>
            <a:chOff x="0" y="0"/>
            <a:chExt cx="9144000" cy="6866690"/>
          </a:xfrm>
        </p:grpSpPr>
        <p:grpSp>
          <p:nvGrpSpPr>
            <p:cNvPr id="9" name="그룹 15"/>
            <p:cNvGrpSpPr/>
            <p:nvPr/>
          </p:nvGrpSpPr>
          <p:grpSpPr>
            <a:xfrm>
              <a:off x="0" y="0"/>
              <a:ext cx="9144000" cy="6866690"/>
              <a:chOff x="0" y="0"/>
              <a:chExt cx="9144000" cy="6866690"/>
            </a:xfrm>
          </p:grpSpPr>
          <p:pic>
            <p:nvPicPr>
              <p:cNvPr id="12" name="그림 11"/>
              <p:cNvPicPr>
                <a:picLocks noChangeAspect="1"/>
              </p:cNvPicPr>
              <p:nvPr/>
            </p:nvPicPr>
            <p:blipFill rotWithShape="1"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0" y="0"/>
                <a:ext cx="9144000" cy="6858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" name="직사각형 12"/>
              <p:cNvSpPr/>
              <p:nvPr/>
            </p:nvSpPr>
            <p:spPr>
              <a:xfrm>
                <a:off x="0" y="8691"/>
                <a:ext cx="9144000" cy="6857999"/>
              </a:xfrm>
              <a:prstGeom prst="rect">
                <a:avLst/>
              </a:prstGeom>
              <a:solidFill>
                <a:srgbClr val="0B0C3C">
                  <a:alpha val="1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/>
              </a:p>
            </p:txBody>
          </p:sp>
        </p:grpSp>
        <p:cxnSp>
          <p:nvCxnSpPr>
            <p:cNvPr id="10" name="직선 연결선 9"/>
            <p:cNvCxnSpPr/>
            <p:nvPr/>
          </p:nvCxnSpPr>
          <p:spPr>
            <a:xfrm flipV="1">
              <a:off x="0" y="0"/>
              <a:ext cx="1464270" cy="726777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 flipV="1">
              <a:off x="0" y="0"/>
              <a:ext cx="3393220" cy="374768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2"/>
          <p:cNvSpPr/>
          <p:nvPr userDrawn="1"/>
        </p:nvSpPr>
        <p:spPr>
          <a:xfrm>
            <a:off x="323850" y="1980947"/>
            <a:ext cx="984196" cy="984196"/>
          </a:xfrm>
          <a:prstGeom prst="rect">
            <a:avLst/>
          </a:prstGeom>
          <a:solidFill>
            <a:srgbClr val="0B0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5" name="직사각형 3"/>
          <p:cNvSpPr/>
          <p:nvPr userDrawn="1"/>
        </p:nvSpPr>
        <p:spPr>
          <a:xfrm>
            <a:off x="0" y="2952223"/>
            <a:ext cx="9143999" cy="3897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16" name="직선 연결선 4"/>
          <p:cNvCxnSpPr/>
          <p:nvPr userDrawn="1"/>
        </p:nvCxnSpPr>
        <p:spPr>
          <a:xfrm flipH="1" flipV="1">
            <a:off x="6786438" y="-8691"/>
            <a:ext cx="2357562" cy="5643154"/>
          </a:xfrm>
          <a:prstGeom prst="line">
            <a:avLst/>
          </a:prstGeom>
          <a:ln w="1270">
            <a:solidFill>
              <a:srgbClr val="0B0C3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5"/>
          <p:cNvCxnSpPr/>
          <p:nvPr userDrawn="1"/>
        </p:nvCxnSpPr>
        <p:spPr>
          <a:xfrm flipV="1">
            <a:off x="4972594" y="5092179"/>
            <a:ext cx="4171406" cy="1761019"/>
          </a:xfrm>
          <a:prstGeom prst="line">
            <a:avLst/>
          </a:prstGeom>
          <a:ln w="1270">
            <a:solidFill>
              <a:srgbClr val="0B0C3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6"/>
          <p:cNvCxnSpPr/>
          <p:nvPr userDrawn="1"/>
        </p:nvCxnSpPr>
        <p:spPr>
          <a:xfrm flipH="1" flipV="1">
            <a:off x="2" y="5365024"/>
            <a:ext cx="7896223" cy="1484285"/>
          </a:xfrm>
          <a:prstGeom prst="line">
            <a:avLst/>
          </a:prstGeom>
          <a:ln w="1270">
            <a:solidFill>
              <a:srgbClr val="0B0C3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7"/>
          <p:cNvCxnSpPr/>
          <p:nvPr userDrawn="1"/>
        </p:nvCxnSpPr>
        <p:spPr>
          <a:xfrm flipH="1" flipV="1">
            <a:off x="0" y="5077114"/>
            <a:ext cx="2795452" cy="1789578"/>
          </a:xfrm>
          <a:prstGeom prst="line">
            <a:avLst/>
          </a:prstGeom>
          <a:ln w="1270">
            <a:solidFill>
              <a:srgbClr val="0B0C3C">
                <a:alpha val="1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8"/>
          <p:cNvGrpSpPr/>
          <p:nvPr userDrawn="1"/>
        </p:nvGrpSpPr>
        <p:grpSpPr>
          <a:xfrm>
            <a:off x="1544757" y="3359514"/>
            <a:ext cx="259557" cy="152400"/>
            <a:chOff x="5810250" y="3667125"/>
            <a:chExt cx="259557" cy="152400"/>
          </a:xfrm>
          <a:solidFill>
            <a:srgbClr val="0B0C3C"/>
          </a:solidFill>
        </p:grpSpPr>
        <p:sp>
          <p:nvSpPr>
            <p:cNvPr id="21" name="갈매기형 수장 20"/>
            <p:cNvSpPr/>
            <p:nvPr/>
          </p:nvSpPr>
          <p:spPr>
            <a:xfrm>
              <a:off x="5810250" y="3667125"/>
              <a:ext cx="111919" cy="152400"/>
            </a:xfrm>
            <a:prstGeom prst="chevron">
              <a:avLst>
                <a:gd name="adj" fmla="val 6914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갈매기형 수장 21"/>
            <p:cNvSpPr/>
            <p:nvPr/>
          </p:nvSpPr>
          <p:spPr>
            <a:xfrm>
              <a:off x="5884069" y="3667125"/>
              <a:ext cx="111919" cy="152400"/>
            </a:xfrm>
            <a:prstGeom prst="chevron">
              <a:avLst>
                <a:gd name="adj" fmla="val 6914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갈매기형 수장 22"/>
            <p:cNvSpPr/>
            <p:nvPr/>
          </p:nvSpPr>
          <p:spPr>
            <a:xfrm>
              <a:off x="5957888" y="3667125"/>
              <a:ext cx="111919" cy="152400"/>
            </a:xfrm>
            <a:prstGeom prst="chevron">
              <a:avLst>
                <a:gd name="adj" fmla="val 6914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>
          <a:xfrm>
            <a:off x="3" y="5077113"/>
            <a:ext cx="9144000" cy="1789578"/>
            <a:chOff x="0" y="5085805"/>
            <a:chExt cx="9144000" cy="1789578"/>
          </a:xfrm>
        </p:grpSpPr>
        <p:cxnSp>
          <p:nvCxnSpPr>
            <p:cNvPr id="15" name="직선 연결선 14"/>
            <p:cNvCxnSpPr/>
            <p:nvPr/>
          </p:nvCxnSpPr>
          <p:spPr>
            <a:xfrm flipV="1">
              <a:off x="4972594" y="5100870"/>
              <a:ext cx="4171406" cy="1761019"/>
            </a:xfrm>
            <a:prstGeom prst="line">
              <a:avLst/>
            </a:prstGeom>
            <a:ln w="127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 flipH="1" flipV="1">
              <a:off x="2" y="5373715"/>
              <a:ext cx="7896223" cy="1484285"/>
            </a:xfrm>
            <a:prstGeom prst="line">
              <a:avLst/>
            </a:prstGeom>
            <a:ln w="127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flipH="1" flipV="1">
              <a:off x="0" y="5085805"/>
              <a:ext cx="2795452" cy="1789578"/>
            </a:xfrm>
            <a:prstGeom prst="line">
              <a:avLst/>
            </a:prstGeom>
            <a:ln w="127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/>
          <p:cNvGrpSpPr/>
          <p:nvPr userDrawn="1"/>
        </p:nvGrpSpPr>
        <p:grpSpPr>
          <a:xfrm>
            <a:off x="2" y="-8691"/>
            <a:ext cx="1393371" cy="539930"/>
            <a:chOff x="0" y="0"/>
            <a:chExt cx="3393220" cy="726777"/>
          </a:xfrm>
        </p:grpSpPr>
        <p:cxnSp>
          <p:nvCxnSpPr>
            <p:cNvPr id="19" name="직선 연결선 18"/>
            <p:cNvCxnSpPr/>
            <p:nvPr/>
          </p:nvCxnSpPr>
          <p:spPr>
            <a:xfrm flipV="1">
              <a:off x="0" y="0"/>
              <a:ext cx="1464270" cy="726777"/>
            </a:xfrm>
            <a:prstGeom prst="line">
              <a:avLst/>
            </a:prstGeom>
            <a:ln w="1270">
              <a:solidFill>
                <a:srgbClr val="0B0C3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 flipV="1">
              <a:off x="0" y="0"/>
              <a:ext cx="3393220" cy="374768"/>
            </a:xfrm>
            <a:prstGeom prst="line">
              <a:avLst/>
            </a:prstGeom>
            <a:ln w="1270">
              <a:solidFill>
                <a:srgbClr val="0B0C3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직사각형 5"/>
          <p:cNvSpPr/>
          <p:nvPr userDrawn="1"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B0C3C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0" y="-8692"/>
            <a:ext cx="9144000" cy="6875385"/>
            <a:chOff x="0" y="-1"/>
            <a:chExt cx="9144000" cy="6875385"/>
          </a:xfrm>
        </p:grpSpPr>
        <p:cxnSp>
          <p:nvCxnSpPr>
            <p:cNvPr id="8" name="직선 연결선 7"/>
            <p:cNvCxnSpPr/>
            <p:nvPr/>
          </p:nvCxnSpPr>
          <p:spPr>
            <a:xfrm flipH="1" flipV="1">
              <a:off x="6786438" y="0"/>
              <a:ext cx="2357562" cy="5643154"/>
            </a:xfrm>
            <a:prstGeom prst="line">
              <a:avLst/>
            </a:prstGeom>
            <a:ln w="1270">
              <a:solidFill>
                <a:schemeClr val="bg1">
                  <a:alpha val="34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그룹 10"/>
            <p:cNvGrpSpPr/>
            <p:nvPr/>
          </p:nvGrpSpPr>
          <p:grpSpPr>
            <a:xfrm>
              <a:off x="0" y="-1"/>
              <a:ext cx="9144000" cy="6875385"/>
              <a:chOff x="0" y="-1981639"/>
              <a:chExt cx="9144000" cy="8857023"/>
            </a:xfrm>
          </p:grpSpPr>
          <p:cxnSp>
            <p:nvCxnSpPr>
              <p:cNvPr id="10" name="직선 연결선 9"/>
              <p:cNvCxnSpPr/>
              <p:nvPr/>
            </p:nvCxnSpPr>
            <p:spPr>
              <a:xfrm flipV="1">
                <a:off x="4972594" y="4589416"/>
                <a:ext cx="4171406" cy="2268584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/>
              <p:cNvCxnSpPr/>
              <p:nvPr/>
            </p:nvCxnSpPr>
            <p:spPr>
              <a:xfrm flipH="1" flipV="1">
                <a:off x="2" y="4940902"/>
                <a:ext cx="7896223" cy="1912089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/>
              <p:cNvCxnSpPr/>
              <p:nvPr/>
            </p:nvCxnSpPr>
            <p:spPr>
              <a:xfrm flipH="1" flipV="1">
                <a:off x="0" y="4570010"/>
                <a:ext cx="2795452" cy="2305374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/>
              <p:cNvCxnSpPr/>
              <p:nvPr/>
            </p:nvCxnSpPr>
            <p:spPr>
              <a:xfrm flipV="1">
                <a:off x="0" y="-1981639"/>
                <a:ext cx="1464270" cy="936250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/>
              <p:cNvCxnSpPr/>
              <p:nvPr/>
            </p:nvCxnSpPr>
            <p:spPr>
              <a:xfrm flipV="1">
                <a:off x="0" y="-1981639"/>
                <a:ext cx="3393220" cy="482785"/>
              </a:xfrm>
              <a:prstGeom prst="line">
                <a:avLst/>
              </a:prstGeom>
              <a:ln w="1270">
                <a:solidFill>
                  <a:schemeClr val="bg1"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8" name="Picture 8" descr="본문흰색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24603" y="6235687"/>
            <a:ext cx="79216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직사각형 18"/>
          <p:cNvSpPr/>
          <p:nvPr userDrawn="1"/>
        </p:nvSpPr>
        <p:spPr>
          <a:xfrm>
            <a:off x="0" y="2942438"/>
            <a:ext cx="9144000" cy="505095"/>
          </a:xfrm>
          <a:prstGeom prst="rect">
            <a:avLst/>
          </a:prstGeom>
          <a:solidFill>
            <a:srgbClr val="0B0C3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3967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emf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4.emf"/><Relationship Id="rId7" Type="http://schemas.openxmlformats.org/officeDocument/2006/relationships/image" Target="../media/image22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6"/>
          <p:cNvSpPr txBox="1"/>
          <p:nvPr/>
        </p:nvSpPr>
        <p:spPr>
          <a:xfrm>
            <a:off x="1285852" y="2468358"/>
            <a:ext cx="4897495" cy="623661"/>
          </a:xfrm>
          <a:prstGeom prst="rect">
            <a:avLst/>
          </a:prstGeom>
          <a:noFill/>
        </p:spPr>
        <p:txBody>
          <a:bodyPr wrap="none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solidFill>
                  <a:schemeClr val="bg1"/>
                </a:solidFill>
                <a:latin typeface="+mn-ea"/>
              </a:rPr>
              <a:t>TEAM.DRONIZATION</a:t>
            </a:r>
            <a:endParaRPr lang="en-US" altLang="ko-KR" sz="36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37"/>
          <p:cNvSpPr txBox="1"/>
          <p:nvPr/>
        </p:nvSpPr>
        <p:spPr>
          <a:xfrm>
            <a:off x="471905" y="1487461"/>
            <a:ext cx="3262432" cy="1015663"/>
          </a:xfrm>
          <a:prstGeom prst="rect">
            <a:avLst/>
          </a:prstGeom>
          <a:noFill/>
        </p:spPr>
        <p:txBody>
          <a:bodyPr wrap="none" rtlCol="0" anchor="b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5400" b="1" dirty="0" err="1" smtClean="0">
                <a:solidFill>
                  <a:srgbClr val="0B0C3C">
                    <a:alpha val="75000"/>
                  </a:srgbClr>
                </a:solidFill>
                <a:latin typeface="+mn-ea"/>
              </a:rPr>
              <a:t>드론을</a:t>
            </a:r>
            <a:r>
              <a:rPr lang="ko-KR" altLang="en-US" sz="5400" b="1" dirty="0" smtClean="0">
                <a:solidFill>
                  <a:srgbClr val="0B0C3C">
                    <a:alpha val="75000"/>
                  </a:srgbClr>
                </a:solidFill>
                <a:latin typeface="+mn-ea"/>
              </a:rPr>
              <a:t> 이용한 신호수신</a:t>
            </a:r>
            <a:endParaRPr lang="en-US" altLang="ko-KR" sz="5400" b="1" dirty="0">
              <a:solidFill>
                <a:srgbClr val="0B0C3C">
                  <a:alpha val="75000"/>
                </a:srgbClr>
              </a:solidFill>
              <a:latin typeface="+mn-ea"/>
            </a:endParaRPr>
          </a:p>
        </p:txBody>
      </p:sp>
      <p:sp>
        <p:nvSpPr>
          <p:cNvPr id="5" name="오른쪽 화살표 4"/>
          <p:cNvSpPr/>
          <p:nvPr/>
        </p:nvSpPr>
        <p:spPr>
          <a:xfrm>
            <a:off x="8001024" y="6072206"/>
            <a:ext cx="1142976" cy="785794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start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27584" y="3861048"/>
            <a:ext cx="5832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2013111937 </a:t>
            </a:r>
            <a:r>
              <a:rPr lang="ko-KR" altLang="en-US" dirty="0" smtClean="0"/>
              <a:t>정지수</a:t>
            </a:r>
            <a:endParaRPr lang="en-US" altLang="ko-KR" dirty="0" smtClean="0"/>
          </a:p>
          <a:p>
            <a:r>
              <a:rPr lang="en-US" altLang="ko-KR" dirty="0" smtClean="0"/>
              <a:t>20131119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210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프로젝트 계획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2143116"/>
            <a:ext cx="7753350" cy="382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1071546"/>
            <a:ext cx="7924800" cy="5000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80"/>
          <p:cNvSpPr txBox="1"/>
          <p:nvPr/>
        </p:nvSpPr>
        <p:spPr>
          <a:xfrm>
            <a:off x="1431462" y="1975142"/>
            <a:ext cx="5282831" cy="94772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19" name="TextBox 181"/>
          <p:cNvSpPr txBox="1"/>
          <p:nvPr/>
        </p:nvSpPr>
        <p:spPr>
          <a:xfrm>
            <a:off x="513378" y="1988198"/>
            <a:ext cx="605140" cy="903113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977399"/>
              </a:buClr>
            </a:pPr>
            <a:r>
              <a:rPr lang="en-US" altLang="ko-KR" sz="6000" b="1" spc="-50" dirty="0" smtClean="0">
                <a:solidFill>
                  <a:schemeClr val="bg1"/>
                </a:solidFill>
                <a:latin typeface="+mn-ea"/>
              </a:rPr>
              <a:t>Ⅱ</a:t>
            </a:r>
            <a:endParaRPr lang="en-US" altLang="ko-KR" sz="6000" spc="-50" dirty="0" smtClean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97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8D10B6F0-6051-4112-BC76-F20397C48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16" y="1348392"/>
            <a:ext cx="1907596" cy="143439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CFC13F04-E8DE-4B03-863B-B1F5D0621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899889">
            <a:off x="5632454" y="2435889"/>
            <a:ext cx="3230885" cy="19862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3339061E-601D-4E92-A917-98ACD603B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16" y="3709686"/>
            <a:ext cx="1907596" cy="14343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60DB6B45-672C-4F58-824F-ED15D2CA9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9" y="4021365"/>
            <a:ext cx="1508013" cy="113078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725CB226-3EC8-4310-977B-9082D9FA45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928" y="1611829"/>
            <a:ext cx="1508013" cy="1130783"/>
          </a:xfrm>
          <a:prstGeom prst="rect">
            <a:avLst/>
          </a:prstGeom>
        </p:spPr>
      </p:pic>
      <p:sp>
        <p:nvSpPr>
          <p:cNvPr id="12" name="화살표: 왼쪽/오른쪽 6">
            <a:extLst>
              <a:ext uri="{FF2B5EF4-FFF2-40B4-BE49-F238E27FC236}">
                <a16:creationId xmlns:a16="http://schemas.microsoft.com/office/drawing/2014/main" xmlns="" id="{44862C4E-3424-494D-829E-4975868B10EB}"/>
              </a:ext>
            </a:extLst>
          </p:cNvPr>
          <p:cNvSpPr/>
          <p:nvPr/>
        </p:nvSpPr>
        <p:spPr>
          <a:xfrm>
            <a:off x="2607448" y="1922681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3" name="화살표: 왼쪽/오른쪽 22">
            <a:extLst>
              <a:ext uri="{FF2B5EF4-FFF2-40B4-BE49-F238E27FC236}">
                <a16:creationId xmlns:a16="http://schemas.microsoft.com/office/drawing/2014/main" xmlns="" id="{A3E38788-DF41-4D90-88F3-712E8ED08135}"/>
              </a:ext>
            </a:extLst>
          </p:cNvPr>
          <p:cNvSpPr/>
          <p:nvPr/>
        </p:nvSpPr>
        <p:spPr>
          <a:xfrm>
            <a:off x="2551381" y="4283974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4" name="화살표: 왼쪽/오른쪽 23">
            <a:extLst>
              <a:ext uri="{FF2B5EF4-FFF2-40B4-BE49-F238E27FC236}">
                <a16:creationId xmlns:a16="http://schemas.microsoft.com/office/drawing/2014/main" xmlns="" id="{B1DC658F-7BC2-4F30-857A-FAD8747B1E9F}"/>
              </a:ext>
            </a:extLst>
          </p:cNvPr>
          <p:cNvSpPr/>
          <p:nvPr/>
        </p:nvSpPr>
        <p:spPr>
          <a:xfrm>
            <a:off x="5398134" y="1922680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5" name="화살표: 왼쪽/오른쪽 24">
            <a:extLst>
              <a:ext uri="{FF2B5EF4-FFF2-40B4-BE49-F238E27FC236}">
                <a16:creationId xmlns:a16="http://schemas.microsoft.com/office/drawing/2014/main" xmlns="" id="{92EC9581-5B36-45C2-A804-AF86CA6A48DB}"/>
              </a:ext>
            </a:extLst>
          </p:cNvPr>
          <p:cNvSpPr/>
          <p:nvPr/>
        </p:nvSpPr>
        <p:spPr>
          <a:xfrm>
            <a:off x="5398134" y="4255941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7A3B4653-D82D-4D8F-AD58-0FFF5AAFC774}"/>
              </a:ext>
            </a:extLst>
          </p:cNvPr>
          <p:cNvSpPr txBox="1"/>
          <p:nvPr/>
        </p:nvSpPr>
        <p:spPr>
          <a:xfrm>
            <a:off x="1047317" y="2760462"/>
            <a:ext cx="1436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노트북 </a:t>
            </a:r>
            <a:r>
              <a:rPr lang="en-US" altLang="ko-KR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1CD4CEAC-6256-40D3-8867-174215CD4ACE}"/>
              </a:ext>
            </a:extLst>
          </p:cNvPr>
          <p:cNvSpPr txBox="1"/>
          <p:nvPr/>
        </p:nvSpPr>
        <p:spPr>
          <a:xfrm>
            <a:off x="1062452" y="5095229"/>
            <a:ext cx="1436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노트북 </a:t>
            </a:r>
            <a:r>
              <a:rPr lang="en-US" altLang="ko-KR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F682E89-7244-4388-A086-4E88AC286175}"/>
              </a:ext>
            </a:extLst>
          </p:cNvPr>
          <p:cNvSpPr txBox="1"/>
          <p:nvPr/>
        </p:nvSpPr>
        <p:spPr>
          <a:xfrm>
            <a:off x="1172996" y="5690283"/>
            <a:ext cx="7071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ym typeface="Wingdings" panose="05000000000000000000" pitchFamily="2" charset="2"/>
              </a:rPr>
              <a:t> </a:t>
            </a:r>
            <a:r>
              <a:rPr lang="ko-KR" altLang="en-US" dirty="0"/>
              <a:t>노트북</a:t>
            </a:r>
            <a:r>
              <a:rPr lang="en-US" altLang="ko-KR" dirty="0"/>
              <a:t>1 + USB</a:t>
            </a:r>
            <a:r>
              <a:rPr lang="ko-KR" altLang="en-US" dirty="0" err="1"/>
              <a:t>시리얼컨버터</a:t>
            </a:r>
            <a:r>
              <a:rPr lang="ko-KR" altLang="en-US" dirty="0"/>
              <a:t> </a:t>
            </a:r>
            <a:r>
              <a:rPr lang="en-US" altLang="ko-KR" dirty="0"/>
              <a:t>&lt;-&gt; </a:t>
            </a:r>
            <a:r>
              <a:rPr lang="ko-KR" altLang="en-US" dirty="0"/>
              <a:t>노트북</a:t>
            </a:r>
            <a:r>
              <a:rPr lang="en-US" altLang="ko-KR" dirty="0"/>
              <a:t>2 + USB</a:t>
            </a:r>
            <a:r>
              <a:rPr lang="ko-KR" altLang="en-US" dirty="0" err="1"/>
              <a:t>시리얼컨버터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간에 </a:t>
            </a:r>
            <a:r>
              <a:rPr lang="en-US" altLang="ko-KR" dirty="0" err="1"/>
              <a:t>TeraTerm</a:t>
            </a:r>
            <a:r>
              <a:rPr lang="ko-KR" altLang="en-US" dirty="0"/>
              <a:t>프로그램을 이용하여 통신 되는지 확인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D39DA783-AC60-435E-9E21-6F501E4C0B47}"/>
              </a:ext>
            </a:extLst>
          </p:cNvPr>
          <p:cNvSpPr txBox="1"/>
          <p:nvPr/>
        </p:nvSpPr>
        <p:spPr>
          <a:xfrm>
            <a:off x="3500626" y="3118833"/>
            <a:ext cx="2142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USB </a:t>
            </a:r>
            <a:r>
              <a:rPr lang="ko-KR" altLang="en-US" dirty="0"/>
              <a:t>시리얼 컨버터</a:t>
            </a:r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BD1E2CD9-6FFA-41E4-8980-5DFF81083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21" y="2802429"/>
            <a:ext cx="2247759" cy="128328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230954E-B47F-4C00-BEAC-93895C86E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764" y="2227708"/>
            <a:ext cx="1907596" cy="143439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B5124FCD-EFAC-4A7A-AE05-2C355988F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869" y="2666065"/>
            <a:ext cx="1508013" cy="1130783"/>
          </a:xfrm>
          <a:prstGeom prst="rect">
            <a:avLst/>
          </a:prstGeom>
        </p:spPr>
      </p:pic>
      <p:sp>
        <p:nvSpPr>
          <p:cNvPr id="7" name="화살표: 왼쪽/오른쪽 21">
            <a:extLst>
              <a:ext uri="{FF2B5EF4-FFF2-40B4-BE49-F238E27FC236}">
                <a16:creationId xmlns:a16="http://schemas.microsoft.com/office/drawing/2014/main" xmlns="" id="{3318C494-B167-4648-8625-CA444619E575}"/>
              </a:ext>
            </a:extLst>
          </p:cNvPr>
          <p:cNvSpPr/>
          <p:nvPr/>
        </p:nvSpPr>
        <p:spPr>
          <a:xfrm rot="21045977">
            <a:off x="2572402" y="2016873"/>
            <a:ext cx="2764033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6EBD7D42-29F1-4DBC-9D89-77735E964A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3313" y="1631873"/>
            <a:ext cx="1374621" cy="855801"/>
          </a:xfrm>
          <a:prstGeom prst="rect">
            <a:avLst/>
          </a:prstGeom>
        </p:spPr>
      </p:pic>
      <p:sp>
        <p:nvSpPr>
          <p:cNvPr id="9" name="화살표: 왼쪽/오른쪽 32">
            <a:extLst>
              <a:ext uri="{FF2B5EF4-FFF2-40B4-BE49-F238E27FC236}">
                <a16:creationId xmlns:a16="http://schemas.microsoft.com/office/drawing/2014/main" xmlns="" id="{6CE69556-5D06-4A56-A46A-91DB17F50766}"/>
              </a:ext>
            </a:extLst>
          </p:cNvPr>
          <p:cNvSpPr/>
          <p:nvPr/>
        </p:nvSpPr>
        <p:spPr>
          <a:xfrm rot="823911">
            <a:off x="5181629" y="2953138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0" name="화살표: 왼쪽/오른쪽 36">
            <a:extLst>
              <a:ext uri="{FF2B5EF4-FFF2-40B4-BE49-F238E27FC236}">
                <a16:creationId xmlns:a16="http://schemas.microsoft.com/office/drawing/2014/main" xmlns="" id="{CC99FE87-339B-4253-98A8-69F7BB023EE5}"/>
              </a:ext>
            </a:extLst>
          </p:cNvPr>
          <p:cNvSpPr/>
          <p:nvPr/>
        </p:nvSpPr>
        <p:spPr>
          <a:xfrm rot="1420872">
            <a:off x="6814967" y="2275366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1" name="화살표: 왼쪽/오른쪽 37">
            <a:extLst>
              <a:ext uri="{FF2B5EF4-FFF2-40B4-BE49-F238E27FC236}">
                <a16:creationId xmlns:a16="http://schemas.microsoft.com/office/drawing/2014/main" xmlns="" id="{1E031F06-1421-4C5C-B628-26217599ED0E}"/>
              </a:ext>
            </a:extLst>
          </p:cNvPr>
          <p:cNvSpPr/>
          <p:nvPr/>
        </p:nvSpPr>
        <p:spPr>
          <a:xfrm>
            <a:off x="2731446" y="3041799"/>
            <a:ext cx="1054092" cy="46254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결합</a:t>
            </a:r>
            <a:endParaRPr lang="en-US" alt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024EB59-CB77-450B-B535-AC0EFC0E97C8}"/>
              </a:ext>
            </a:extLst>
          </p:cNvPr>
          <p:cNvSpPr txBox="1"/>
          <p:nvPr/>
        </p:nvSpPr>
        <p:spPr>
          <a:xfrm>
            <a:off x="6369051" y="3824308"/>
            <a:ext cx="21203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무선시리얼컨버터</a:t>
            </a:r>
            <a:endParaRPr lang="ko-KR" alt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BD79CB2-C8C9-4E6D-8736-8E0B6E1B8E4A}"/>
              </a:ext>
            </a:extLst>
          </p:cNvPr>
          <p:cNvSpPr txBox="1"/>
          <p:nvPr/>
        </p:nvSpPr>
        <p:spPr>
          <a:xfrm>
            <a:off x="388507" y="5541101"/>
            <a:ext cx="8390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ym typeface="Wingdings" panose="05000000000000000000" pitchFamily="2" charset="2"/>
              </a:rPr>
              <a:t> </a:t>
            </a:r>
            <a:r>
              <a:rPr lang="ko-KR" altLang="en-US" dirty="0"/>
              <a:t>노트북</a:t>
            </a:r>
            <a:r>
              <a:rPr lang="en-US" altLang="ko-KR" dirty="0"/>
              <a:t>1, 2+USB</a:t>
            </a:r>
            <a:r>
              <a:rPr lang="ko-KR" altLang="en-US" dirty="0" err="1"/>
              <a:t>시리얼컨버터</a:t>
            </a:r>
            <a:r>
              <a:rPr lang="en-US" altLang="ko-KR" dirty="0"/>
              <a:t>+</a:t>
            </a:r>
            <a:r>
              <a:rPr lang="ko-KR" altLang="en-US" dirty="0" err="1"/>
              <a:t>무선시리얼컨버터</a:t>
            </a:r>
            <a:r>
              <a:rPr lang="ko-KR" altLang="en-US" dirty="0"/>
              <a:t> </a:t>
            </a:r>
            <a:r>
              <a:rPr lang="en-US" altLang="ko-KR" dirty="0"/>
              <a:t>&lt;-&gt; </a:t>
            </a:r>
            <a:r>
              <a:rPr lang="ko-KR" altLang="en-US" dirty="0" err="1"/>
              <a:t>무선시리얼컨버</a:t>
            </a:r>
            <a:r>
              <a:rPr lang="en-US" altLang="ko-KR" dirty="0"/>
              <a:t>+GPS+</a:t>
            </a:r>
          </a:p>
          <a:p>
            <a:r>
              <a:rPr lang="ko-KR" altLang="en-US" dirty="0"/>
              <a:t>배터리 간에 </a:t>
            </a:r>
            <a:r>
              <a:rPr lang="en-US" altLang="ko-KR" dirty="0" err="1"/>
              <a:t>TeraTerm</a:t>
            </a:r>
            <a:r>
              <a:rPr lang="ko-KR" altLang="en-US" dirty="0"/>
              <a:t>프로그램을 이용하여 </a:t>
            </a:r>
            <a:r>
              <a:rPr lang="en-US" altLang="ko-KR" dirty="0"/>
              <a:t>GPS</a:t>
            </a:r>
            <a:r>
              <a:rPr lang="ko-KR" altLang="en-US" dirty="0"/>
              <a:t>데이터가 수신되는지 확인</a:t>
            </a:r>
          </a:p>
        </p:txBody>
      </p:sp>
      <p:pic>
        <p:nvPicPr>
          <p:cNvPr id="14" name="Picture 2" descr="gps teratermì ëí ì´ë¯¸ì§ ê²ìê²°ê³¼">
            <a:extLst>
              <a:ext uri="{FF2B5EF4-FFF2-40B4-BE49-F238E27FC236}">
                <a16:creationId xmlns:a16="http://schemas.microsoft.com/office/drawing/2014/main" xmlns="" id="{6FC5C5EB-ED9B-401E-B839-4AF6DB410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764" y="3796848"/>
            <a:ext cx="2911458" cy="1701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48" y="1052736"/>
            <a:ext cx="7674076" cy="544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4549334-7B94-4F61-9F41-463623D4F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6" y="1672474"/>
            <a:ext cx="1907596" cy="143439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B4390909-B1DA-4EC9-975E-2E816A04B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315" y="1940579"/>
            <a:ext cx="1508013" cy="113078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994C0FA4-9A9B-4F1C-9D53-D07DF10D5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5666" y="2167692"/>
            <a:ext cx="1935000" cy="1940000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C57E1A7B-7E6F-454F-BEBE-CFEB779808B7}"/>
              </a:ext>
            </a:extLst>
          </p:cNvPr>
          <p:cNvGrpSpPr/>
          <p:nvPr/>
        </p:nvGrpSpPr>
        <p:grpSpPr>
          <a:xfrm>
            <a:off x="6876256" y="4736207"/>
            <a:ext cx="1702800" cy="1770967"/>
            <a:chOff x="6661880" y="4871900"/>
            <a:chExt cx="1702800" cy="17709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xmlns="" id="{82E72320-6618-48EB-8F40-9625ABC8C8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42280" y="4871900"/>
              <a:ext cx="722400" cy="56260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xmlns="" id="{46782F08-624C-4BDD-995C-413CEFCB1D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61880" y="5388333"/>
              <a:ext cx="1341600" cy="1254534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234B104F-3999-4AEA-A131-D9783D70B6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64815" y="2782671"/>
            <a:ext cx="1571789" cy="10088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02979873-8B3B-417D-AFB3-E8BF3CAF98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4715" y="721874"/>
            <a:ext cx="1780200" cy="1901200"/>
          </a:xfrm>
          <a:prstGeom prst="rect">
            <a:avLst/>
          </a:prstGeom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xmlns="" id="{BF5CD1EC-D08A-4C0C-883E-5055A6289A04}"/>
              </a:ext>
            </a:extLst>
          </p:cNvPr>
          <p:cNvCxnSpPr>
            <a:cxnSpLocks/>
          </p:cNvCxnSpPr>
          <p:nvPr/>
        </p:nvCxnSpPr>
        <p:spPr>
          <a:xfrm>
            <a:off x="1829326" y="2348880"/>
            <a:ext cx="794989" cy="0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xmlns="" id="{ADD4FDD8-455C-4A32-B403-698AB30CCE8D}"/>
              </a:ext>
            </a:extLst>
          </p:cNvPr>
          <p:cNvCxnSpPr>
            <a:cxnSpLocks/>
          </p:cNvCxnSpPr>
          <p:nvPr/>
        </p:nvCxnSpPr>
        <p:spPr>
          <a:xfrm>
            <a:off x="4048035" y="2505970"/>
            <a:ext cx="818687" cy="175615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xmlns="" id="{568801EC-46D4-46C3-846E-3844D533D069}"/>
              </a:ext>
            </a:extLst>
          </p:cNvPr>
          <p:cNvCxnSpPr>
            <a:cxnSpLocks/>
          </p:cNvCxnSpPr>
          <p:nvPr/>
        </p:nvCxnSpPr>
        <p:spPr>
          <a:xfrm>
            <a:off x="7422867" y="4437112"/>
            <a:ext cx="794989" cy="144016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xmlns="" id="{0CFB6468-D33B-4AEA-B4DD-F07CF59F8C5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" t="20699" r="4221" b="19957"/>
          <a:stretch/>
        </p:blipFill>
        <p:spPr>
          <a:xfrm>
            <a:off x="5522203" y="3703609"/>
            <a:ext cx="1853336" cy="1151274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xmlns="" id="{C0019606-FFC9-480A-850B-3885D12F3D20}"/>
              </a:ext>
            </a:extLst>
          </p:cNvPr>
          <p:cNvCxnSpPr>
            <a:cxnSpLocks/>
          </p:cNvCxnSpPr>
          <p:nvPr/>
        </p:nvCxnSpPr>
        <p:spPr>
          <a:xfrm>
            <a:off x="5652120" y="3501008"/>
            <a:ext cx="372170" cy="606684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E0EBA047-C674-450C-9421-9101D403A1A2}"/>
              </a:ext>
            </a:extLst>
          </p:cNvPr>
          <p:cNvCxnSpPr>
            <a:cxnSpLocks/>
          </p:cNvCxnSpPr>
          <p:nvPr/>
        </p:nvCxnSpPr>
        <p:spPr>
          <a:xfrm flipV="1">
            <a:off x="7289458" y="3482054"/>
            <a:ext cx="297662" cy="558807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xmlns="" id="{8DA3861E-46E8-417A-860C-A3D14414030E}"/>
              </a:ext>
            </a:extLst>
          </p:cNvPr>
          <p:cNvCxnSpPr>
            <a:cxnSpLocks/>
          </p:cNvCxnSpPr>
          <p:nvPr/>
        </p:nvCxnSpPr>
        <p:spPr>
          <a:xfrm flipV="1">
            <a:off x="7707825" y="2455406"/>
            <a:ext cx="148831" cy="524612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97B0F9B8-8664-4ACA-A19F-E1D544FC6709}"/>
              </a:ext>
            </a:extLst>
          </p:cNvPr>
          <p:cNvSpPr txBox="1"/>
          <p:nvPr/>
        </p:nvSpPr>
        <p:spPr>
          <a:xfrm>
            <a:off x="467544" y="4878574"/>
            <a:ext cx="56620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ym typeface="Wingdings" panose="05000000000000000000" pitchFamily="2" charset="2"/>
              </a:rPr>
              <a:t> </a:t>
            </a:r>
            <a:r>
              <a:rPr lang="en-US" altLang="ko-KR" dirty="0"/>
              <a:t>GPS</a:t>
            </a:r>
            <a:r>
              <a:rPr lang="ko-KR" altLang="en-US" dirty="0"/>
              <a:t>데이터 수신 확인을 위해 개활지에서 작업을 </a:t>
            </a:r>
            <a:endParaRPr lang="en-US" altLang="ko-KR" dirty="0"/>
          </a:p>
          <a:p>
            <a:r>
              <a:rPr lang="ko-KR" altLang="en-US" dirty="0"/>
              <a:t>수행한다</a:t>
            </a:r>
            <a:r>
              <a:rPr lang="en-US" altLang="ko-KR" dirty="0"/>
              <a:t>. GPS</a:t>
            </a:r>
            <a:r>
              <a:rPr lang="ko-KR" altLang="en-US" dirty="0"/>
              <a:t>및 케이블을 연결 한 후 </a:t>
            </a:r>
            <a:r>
              <a:rPr lang="en-US" altLang="ko-KR" dirty="0"/>
              <a:t>GPS</a:t>
            </a:r>
            <a:r>
              <a:rPr lang="ko-KR" altLang="en-US" dirty="0"/>
              <a:t>의 </a:t>
            </a:r>
            <a:r>
              <a:rPr lang="en-US" altLang="ko-KR" dirty="0"/>
              <a:t>Serial </a:t>
            </a:r>
            <a:r>
              <a:rPr lang="ko-KR" altLang="en-US" dirty="0" err="1"/>
              <a:t>설정값과</a:t>
            </a:r>
            <a:r>
              <a:rPr lang="ko-KR" altLang="en-US" dirty="0"/>
              <a:t> 동일하게 </a:t>
            </a:r>
            <a:r>
              <a:rPr lang="en-US" altLang="ko-KR" dirty="0" err="1"/>
              <a:t>TeraTerm</a:t>
            </a:r>
            <a:r>
              <a:rPr lang="ko-KR" altLang="en-US" dirty="0"/>
              <a:t>의 </a:t>
            </a:r>
            <a:r>
              <a:rPr lang="en-US" altLang="ko-KR" dirty="0"/>
              <a:t>Serial</a:t>
            </a:r>
            <a:r>
              <a:rPr lang="ko-KR" altLang="en-US" dirty="0"/>
              <a:t>을 설정한다</a:t>
            </a:r>
            <a:r>
              <a:rPr lang="en-US" altLang="ko-KR" dirty="0"/>
              <a:t>. NMEA</a:t>
            </a:r>
            <a:r>
              <a:rPr lang="ko-KR" altLang="en-US" dirty="0"/>
              <a:t>포맷으로 </a:t>
            </a:r>
            <a:r>
              <a:rPr lang="en-US" altLang="ko-KR" dirty="0"/>
              <a:t>GPS</a:t>
            </a:r>
            <a:r>
              <a:rPr lang="ko-KR" altLang="en-US" dirty="0"/>
              <a:t>데이터가 수신되는지를 </a:t>
            </a:r>
            <a:r>
              <a:rPr lang="en-US" altLang="ko-KR" dirty="0" err="1"/>
              <a:t>TeraTerm</a:t>
            </a:r>
            <a:r>
              <a:rPr lang="ko-KR" altLang="en-US" dirty="0"/>
              <a:t>창에서 확인한다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1520" y="1268760"/>
            <a:ext cx="844893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HARDWARE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준비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908720"/>
            <a:ext cx="8431200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42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80"/>
          <p:cNvSpPr txBox="1"/>
          <p:nvPr/>
        </p:nvSpPr>
        <p:spPr>
          <a:xfrm>
            <a:off x="1431462" y="1975142"/>
            <a:ext cx="5282831" cy="94772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SOFTWARE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구현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19" name="TextBox 181"/>
          <p:cNvSpPr txBox="1"/>
          <p:nvPr/>
        </p:nvSpPr>
        <p:spPr>
          <a:xfrm>
            <a:off x="513378" y="1988198"/>
            <a:ext cx="605140" cy="903113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977399"/>
              </a:buClr>
            </a:pPr>
            <a:r>
              <a:rPr lang="en-US" altLang="ko-KR" sz="6000" b="1" spc="-50" dirty="0" smtClean="0">
                <a:solidFill>
                  <a:schemeClr val="bg1"/>
                </a:solidFill>
                <a:latin typeface="+mn-ea"/>
              </a:rPr>
              <a:t>Ⅲ</a:t>
            </a:r>
            <a:endParaRPr lang="en-US" altLang="ko-KR" sz="6000" spc="-50" dirty="0" smtClean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97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SOFTWARE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구현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grpSp>
        <p:nvGrpSpPr>
          <p:cNvPr id="7" name="그룹 31">
            <a:extLst>
              <a:ext uri="{FF2B5EF4-FFF2-40B4-BE49-F238E27FC236}">
                <a16:creationId xmlns:a16="http://schemas.microsoft.com/office/drawing/2014/main" xmlns="" id="{7D2578D0-B95B-455D-9C3C-E3EBF1964B61}"/>
              </a:ext>
            </a:extLst>
          </p:cNvPr>
          <p:cNvGrpSpPr/>
          <p:nvPr/>
        </p:nvGrpSpPr>
        <p:grpSpPr>
          <a:xfrm>
            <a:off x="323528" y="1628800"/>
            <a:ext cx="8392080" cy="4136044"/>
            <a:chOff x="2146853" y="2007600"/>
            <a:chExt cx="7925500" cy="3461291"/>
          </a:xfrm>
        </p:grpSpPr>
        <p:sp>
          <p:nvSpPr>
            <p:cNvPr id="8" name="사각형: 둥근 모서리 21">
              <a:extLst>
                <a:ext uri="{FF2B5EF4-FFF2-40B4-BE49-F238E27FC236}">
                  <a16:creationId xmlns:a16="http://schemas.microsoft.com/office/drawing/2014/main" xmlns="" id="{4C7C94E0-DB71-47C9-92D0-04ED9E803E1A}"/>
                </a:ext>
              </a:extLst>
            </p:cNvPr>
            <p:cNvSpPr/>
            <p:nvPr/>
          </p:nvSpPr>
          <p:spPr>
            <a:xfrm>
              <a:off x="6242476" y="2014327"/>
              <a:ext cx="3829877" cy="1477687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9" name="사각형: 둥근 모서리 20">
              <a:extLst>
                <a:ext uri="{FF2B5EF4-FFF2-40B4-BE49-F238E27FC236}">
                  <a16:creationId xmlns:a16="http://schemas.microsoft.com/office/drawing/2014/main" xmlns="" id="{F8740E09-0AC0-4213-B36E-AEF8F4837285}"/>
                </a:ext>
              </a:extLst>
            </p:cNvPr>
            <p:cNvSpPr/>
            <p:nvPr/>
          </p:nvSpPr>
          <p:spPr>
            <a:xfrm>
              <a:off x="6242476" y="3574738"/>
              <a:ext cx="3829877" cy="1894153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10" name="사각형: 둥근 모서리 18">
              <a:extLst>
                <a:ext uri="{FF2B5EF4-FFF2-40B4-BE49-F238E27FC236}">
                  <a16:creationId xmlns:a16="http://schemas.microsoft.com/office/drawing/2014/main" xmlns="" id="{6E6351D0-46EB-4600-95FC-4459E0337AB0}"/>
                </a:ext>
              </a:extLst>
            </p:cNvPr>
            <p:cNvSpPr/>
            <p:nvPr/>
          </p:nvSpPr>
          <p:spPr>
            <a:xfrm>
              <a:off x="2146853" y="3566404"/>
              <a:ext cx="3829877" cy="1902486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11" name="사각형: 둥근 모서리 9">
              <a:extLst>
                <a:ext uri="{FF2B5EF4-FFF2-40B4-BE49-F238E27FC236}">
                  <a16:creationId xmlns:a16="http://schemas.microsoft.com/office/drawing/2014/main" xmlns="" id="{D4A2EB62-427E-448D-95E0-4F74CD582B4C}"/>
                </a:ext>
              </a:extLst>
            </p:cNvPr>
            <p:cNvSpPr/>
            <p:nvPr/>
          </p:nvSpPr>
          <p:spPr>
            <a:xfrm>
              <a:off x="2146853" y="2007600"/>
              <a:ext cx="3829877" cy="1477687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grpSp>
          <p:nvGrpSpPr>
            <p:cNvPr id="12" name="그룹 16">
              <a:extLst>
                <a:ext uri="{FF2B5EF4-FFF2-40B4-BE49-F238E27FC236}">
                  <a16:creationId xmlns:a16="http://schemas.microsoft.com/office/drawing/2014/main" xmlns="" id="{A5D352B8-D643-4141-9307-A31D43FF42DD}"/>
                </a:ext>
              </a:extLst>
            </p:cNvPr>
            <p:cNvGrpSpPr/>
            <p:nvPr/>
          </p:nvGrpSpPr>
          <p:grpSpPr>
            <a:xfrm>
              <a:off x="5138530" y="2425148"/>
              <a:ext cx="1888435" cy="1898374"/>
              <a:chOff x="5138530" y="2425148"/>
              <a:chExt cx="1888435" cy="1898374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EA6DB033-6B79-4696-81B3-1A09B4778754}"/>
                  </a:ext>
                </a:extLst>
              </p:cNvPr>
              <p:cNvSpPr/>
              <p:nvPr/>
            </p:nvSpPr>
            <p:spPr>
              <a:xfrm>
                <a:off x="5138530" y="2425148"/>
                <a:ext cx="1888435" cy="1898374"/>
              </a:xfrm>
              <a:prstGeom prst="ellipse">
                <a:avLst/>
              </a:prstGeom>
              <a:solidFill>
                <a:srgbClr val="EDEDE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동화책 L" panose="02020603020101020101" pitchFamily="18" charset="-127"/>
                  <a:ea typeface="210 동화책 L" panose="02020603020101020101" pitchFamily="18" charset="-127"/>
                </a:endParaRPr>
              </a:p>
            </p:txBody>
          </p:sp>
          <p:sp>
            <p:nvSpPr>
              <p:cNvPr id="20" name="원형: 비어 있음 3">
                <a:extLst>
                  <a:ext uri="{FF2B5EF4-FFF2-40B4-BE49-F238E27FC236}">
                    <a16:creationId xmlns:a16="http://schemas.microsoft.com/office/drawing/2014/main" xmlns="" id="{B40AE483-ADDA-414B-A2E3-0E6217E1F19D}"/>
                  </a:ext>
                </a:extLst>
              </p:cNvPr>
              <p:cNvSpPr/>
              <p:nvPr/>
            </p:nvSpPr>
            <p:spPr>
              <a:xfrm>
                <a:off x="5316029" y="2623930"/>
                <a:ext cx="1533435" cy="1500809"/>
              </a:xfrm>
              <a:prstGeom prst="donut">
                <a:avLst>
                  <a:gd name="adj" fmla="val 10310"/>
                </a:avLst>
              </a:prstGeom>
              <a:solidFill>
                <a:srgbClr val="91C1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557FC877-1DF9-4CB7-8C2C-A5870AFF2A07}"/>
                </a:ext>
              </a:extLst>
            </p:cNvPr>
            <p:cNvSpPr txBox="1"/>
            <p:nvPr/>
          </p:nvSpPr>
          <p:spPr>
            <a:xfrm>
              <a:off x="3577399" y="2010488"/>
              <a:ext cx="804173" cy="43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-150" dirty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이론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57B11BA6-12EA-4B6E-B097-20B781CF43BB}"/>
                </a:ext>
              </a:extLst>
            </p:cNvPr>
            <p:cNvSpPr txBox="1"/>
            <p:nvPr/>
          </p:nvSpPr>
          <p:spPr>
            <a:xfrm>
              <a:off x="7557905" y="2007600"/>
              <a:ext cx="1311323" cy="43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pc="-150" dirty="0" smtClean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SW</a:t>
              </a:r>
              <a:r>
                <a:rPr lang="ko-KR" altLang="en-US" sz="2800" b="1" spc="-150" dirty="0" smtClean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작성</a:t>
              </a:r>
              <a:endParaRPr lang="ko-KR" altLang="en-US" sz="2800" b="1" spc="-150" dirty="0">
                <a:solidFill>
                  <a:srgbClr val="91C1BF"/>
                </a:solidFill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A46757BE-8F62-4AB4-8E97-84F931453EA8}"/>
                </a:ext>
              </a:extLst>
            </p:cNvPr>
            <p:cNvSpPr txBox="1"/>
            <p:nvPr/>
          </p:nvSpPr>
          <p:spPr>
            <a:xfrm>
              <a:off x="2363008" y="3735166"/>
              <a:ext cx="2968513" cy="14681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(A)</a:t>
              </a:r>
              <a:r>
                <a:rPr lang="ko-KR" altLang="en-US" dirty="0"/>
                <a:t>를 기준으로 입사방위각에 따른 </a:t>
              </a:r>
              <a:r>
                <a:rPr lang="ko-KR" altLang="en-US" dirty="0" smtClean="0"/>
                <a:t>위상차 </a:t>
              </a:r>
              <a:r>
                <a:rPr lang="ko-KR" altLang="en-US" dirty="0"/>
                <a:t>그래프를 그려보고 측정 </a:t>
              </a:r>
              <a:r>
                <a:rPr lang="ko-KR" altLang="en-US" dirty="0" smtClean="0"/>
                <a:t>위상차 값과 </a:t>
              </a:r>
              <a:r>
                <a:rPr lang="ko-KR" altLang="en-US" dirty="0"/>
                <a:t>입사 방위각이 </a:t>
              </a:r>
              <a:r>
                <a:rPr lang="en-US" altLang="ko-KR" dirty="0"/>
                <a:t>1</a:t>
              </a:r>
              <a:r>
                <a:rPr lang="ko-KR" altLang="en-US" dirty="0"/>
                <a:t>대</a:t>
              </a:r>
              <a:r>
                <a:rPr lang="en-US" altLang="ko-KR" dirty="0"/>
                <a:t>1</a:t>
              </a:r>
              <a:r>
                <a:rPr lang="ko-KR" altLang="en-US" dirty="0"/>
                <a:t>로 매칭되는 </a:t>
              </a:r>
              <a:r>
                <a:rPr lang="en-US" altLang="ko-KR" dirty="0"/>
                <a:t>2</a:t>
              </a:r>
              <a:r>
                <a:rPr lang="ko-KR" altLang="en-US" dirty="0"/>
                <a:t>개 안테나 사이의 최적의 거리는 얼마일지 분석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CC585DF2-66D0-4173-B624-43618488FDCE}"/>
                </a:ext>
              </a:extLst>
            </p:cNvPr>
            <p:cNvSpPr txBox="1"/>
            <p:nvPr/>
          </p:nvSpPr>
          <p:spPr>
            <a:xfrm>
              <a:off x="6815777" y="3671343"/>
              <a:ext cx="3061939" cy="1699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ko-KR" dirty="0">
                  <a:solidFill>
                    <a:srgbClr val="000000"/>
                  </a:solidFill>
                </a:rPr>
                <a:t>(B)</a:t>
              </a:r>
              <a:r>
                <a:rPr lang="ko-KR" altLang="en-US" dirty="0">
                  <a:solidFill>
                    <a:srgbClr val="000000"/>
                  </a:solidFill>
                </a:rPr>
                <a:t>를 이용하여 </a:t>
              </a:r>
            </a:p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임의로 정한 신호발생지의 좌표</a:t>
              </a:r>
              <a:r>
                <a:rPr lang="en-US" altLang="ko-KR" dirty="0">
                  <a:solidFill>
                    <a:srgbClr val="000000"/>
                  </a:solidFill>
                </a:rPr>
                <a:t>(</a:t>
              </a:r>
              <a:r>
                <a:rPr lang="en-US" altLang="ko-KR" dirty="0" err="1">
                  <a:solidFill>
                    <a:srgbClr val="000000"/>
                  </a:solidFill>
                </a:rPr>
                <a:t>Xa,Ya</a:t>
              </a:r>
              <a:r>
                <a:rPr lang="en-US" altLang="ko-KR" dirty="0">
                  <a:solidFill>
                    <a:srgbClr val="000000"/>
                  </a:solidFill>
                </a:rPr>
                <a:t>)</a:t>
              </a:r>
              <a:r>
                <a:rPr lang="ko-KR" altLang="en-US" dirty="0">
                  <a:solidFill>
                    <a:srgbClr val="000000"/>
                  </a:solidFill>
                </a:rPr>
                <a:t>와 이를 수신하는 드론의</a:t>
              </a:r>
              <a:r>
                <a:rPr lang="en-US" altLang="ko-KR" dirty="0">
                  <a:solidFill>
                    <a:srgbClr val="000000"/>
                  </a:solidFill>
                </a:rPr>
                <a:t>GPS</a:t>
              </a:r>
              <a:r>
                <a:rPr lang="ko-KR" altLang="en-US" dirty="0">
                  <a:solidFill>
                    <a:srgbClr val="000000"/>
                  </a:solidFill>
                </a:rPr>
                <a:t>좌표</a:t>
              </a:r>
              <a:r>
                <a:rPr lang="en-US" altLang="ko-KR" dirty="0">
                  <a:solidFill>
                    <a:srgbClr val="000000"/>
                  </a:solidFill>
                </a:rPr>
                <a:t>(</a:t>
              </a:r>
              <a:r>
                <a:rPr lang="en-US" altLang="ko-KR" dirty="0" err="1">
                  <a:solidFill>
                    <a:srgbClr val="000000"/>
                  </a:solidFill>
                </a:rPr>
                <a:t>Xb,Yb</a:t>
              </a:r>
              <a:r>
                <a:rPr lang="en-US" altLang="ko-KR" dirty="0">
                  <a:solidFill>
                    <a:srgbClr val="000000"/>
                  </a:solidFill>
                </a:rPr>
                <a:t>)</a:t>
              </a:r>
              <a:r>
                <a:rPr lang="ko-KR" altLang="en-US" dirty="0">
                  <a:solidFill>
                    <a:srgbClr val="000000"/>
                  </a:solidFill>
                </a:rPr>
                <a:t>가 주어졌을때 드론의 </a:t>
              </a:r>
              <a:r>
                <a:rPr lang="en-US" altLang="ko-KR" dirty="0">
                  <a:solidFill>
                    <a:srgbClr val="000000"/>
                  </a:solidFill>
                </a:rPr>
                <a:t>2</a:t>
              </a:r>
              <a:r>
                <a:rPr lang="ko-KR" altLang="en-US" dirty="0" smtClean="0">
                  <a:solidFill>
                    <a:srgbClr val="000000"/>
                  </a:solidFill>
                </a:rPr>
                <a:t>개 안테나로 </a:t>
              </a:r>
              <a:r>
                <a:rPr lang="ko-KR" altLang="en-US" dirty="0">
                  <a:solidFill>
                    <a:srgbClr val="000000"/>
                  </a:solidFill>
                </a:rPr>
                <a:t>입사되는 신호의 위상차를 산출하는 함수 작성</a:t>
              </a:r>
              <a:r>
                <a:rPr lang="en-US" altLang="ko-KR" dirty="0">
                  <a:solidFill>
                    <a:srgbClr val="000000"/>
                  </a:solidFill>
                </a:rPr>
                <a:t>(C)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CC585DF2-66D0-4173-B624-43618488FDCE}"/>
                </a:ext>
              </a:extLst>
            </p:cNvPr>
            <p:cNvSpPr txBox="1"/>
            <p:nvPr/>
          </p:nvSpPr>
          <p:spPr>
            <a:xfrm>
              <a:off x="6883243" y="2419926"/>
              <a:ext cx="2792075" cy="772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이론항목의 함수를 </a:t>
              </a:r>
              <a:r>
                <a:rPr lang="en-US" altLang="ko-KR" dirty="0">
                  <a:solidFill>
                    <a:srgbClr val="000000"/>
                  </a:solidFill>
                </a:rPr>
                <a:t>C</a:t>
              </a:r>
              <a:r>
                <a:rPr lang="ko-KR" altLang="en-US" dirty="0">
                  <a:solidFill>
                    <a:srgbClr val="000000"/>
                  </a:solidFill>
                </a:rPr>
                <a:t>코드로 작성</a:t>
              </a:r>
              <a:br>
                <a:rPr lang="ko-KR" altLang="en-US" dirty="0">
                  <a:solidFill>
                    <a:srgbClr val="000000"/>
                  </a:solidFill>
                </a:rPr>
              </a:br>
              <a:r>
                <a:rPr lang="en-US" altLang="ko-KR" dirty="0">
                  <a:solidFill>
                    <a:srgbClr val="000000"/>
                  </a:solidFill>
                </a:rPr>
                <a:t>(B)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CC585DF2-66D0-4173-B624-43618488FDCE}"/>
                </a:ext>
              </a:extLst>
            </p:cNvPr>
            <p:cNvSpPr txBox="1"/>
            <p:nvPr/>
          </p:nvSpPr>
          <p:spPr>
            <a:xfrm>
              <a:off x="2430473" y="2419926"/>
              <a:ext cx="2792074" cy="772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ko-KR" dirty="0">
                  <a:solidFill>
                    <a:srgbClr val="000000"/>
                  </a:solidFill>
                </a:rPr>
                <a:t>2</a:t>
              </a:r>
              <a:r>
                <a:rPr lang="ko-KR" altLang="en-US" dirty="0">
                  <a:solidFill>
                    <a:srgbClr val="000000"/>
                  </a:solidFill>
                </a:rPr>
                <a:t>개 안테나 위상차 산출</a:t>
              </a:r>
              <a:r>
                <a:rPr lang="en-US" altLang="ko-KR" dirty="0">
                  <a:solidFill>
                    <a:srgbClr val="000000"/>
                  </a:solidFill>
                </a:rPr>
                <a:t>(A)</a:t>
              </a:r>
              <a:br>
                <a:rPr lang="en-US" altLang="ko-KR" dirty="0">
                  <a:solidFill>
                    <a:srgbClr val="000000"/>
                  </a:solidFill>
                </a:rPr>
              </a:br>
              <a:r>
                <a:rPr lang="en-US" altLang="ko-KR" dirty="0">
                  <a:solidFill>
                    <a:srgbClr val="000000"/>
                  </a:solidFill>
                </a:rPr>
                <a:t>-&gt; </a:t>
              </a:r>
              <a:r>
                <a:rPr lang="ko-KR" altLang="en-US" dirty="0">
                  <a:solidFill>
                    <a:srgbClr val="000000"/>
                  </a:solidFill>
                </a:rPr>
                <a:t>본 엑</a:t>
              </a:r>
              <a:r>
                <a:rPr lang="ko-KR" altLang="en-US" dirty="0" smtClean="0">
                  <a:solidFill>
                    <a:srgbClr val="000000"/>
                  </a:solidFill>
                </a:rPr>
                <a:t>셀 파일의 다른 탭 자료를 </a:t>
              </a:r>
              <a:r>
                <a:rPr lang="ko-KR" altLang="en-US" dirty="0">
                  <a:solidFill>
                    <a:srgbClr val="000000"/>
                  </a:solidFill>
                </a:rPr>
                <a:t>순차적으로 스터디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6B0F29A3-1043-464E-9424-6532EC9E547D}"/>
              </a:ext>
            </a:extLst>
          </p:cNvPr>
          <p:cNvSpPr txBox="1"/>
          <p:nvPr/>
        </p:nvSpPr>
        <p:spPr>
          <a:xfrm>
            <a:off x="3968507" y="2990349"/>
            <a:ext cx="1233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drone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HY동녘B" pitchFamily="18" charset="-127"/>
              <a:ea typeface="HY동녘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52"/>
          <p:cNvSpPr txBox="1"/>
          <p:nvPr/>
        </p:nvSpPr>
        <p:spPr>
          <a:xfrm>
            <a:off x="3798059" y="4065858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 smtClean="0">
                <a:solidFill>
                  <a:schemeClr val="bg1"/>
                </a:solidFill>
                <a:latin typeface="+mn-ea"/>
              </a:rPr>
              <a:t>Ⅰ. </a:t>
            </a:r>
            <a:r>
              <a:rPr lang="ko-KR" altLang="en-US" sz="2000" b="1" spc="-50" dirty="0" smtClean="0">
                <a:solidFill>
                  <a:schemeClr val="bg1"/>
                </a:solidFill>
                <a:latin typeface="+mn-ea"/>
              </a:rPr>
              <a:t>프로젝트 개요</a:t>
            </a:r>
            <a:endParaRPr lang="en-US" altLang="ko-KR" sz="2000" spc="-5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6" name="TextBox 53"/>
          <p:cNvSpPr txBox="1"/>
          <p:nvPr/>
        </p:nvSpPr>
        <p:spPr>
          <a:xfrm>
            <a:off x="3798059" y="4576352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 smtClean="0">
                <a:solidFill>
                  <a:schemeClr val="bg1"/>
                </a:solidFill>
                <a:latin typeface="+mn-ea"/>
              </a:rPr>
              <a:t>Ⅱ. HARDWARE </a:t>
            </a:r>
            <a:r>
              <a:rPr lang="ko-KR" altLang="en-US" sz="2000" b="1" spc="-50" dirty="0" smtClean="0">
                <a:solidFill>
                  <a:schemeClr val="bg1"/>
                </a:solidFill>
                <a:latin typeface="+mn-ea"/>
              </a:rPr>
              <a:t>준비</a:t>
            </a:r>
            <a:endParaRPr lang="en-US" altLang="ko-KR" sz="2000" spc="-5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7" name="TextBox 54"/>
          <p:cNvSpPr txBox="1"/>
          <p:nvPr/>
        </p:nvSpPr>
        <p:spPr>
          <a:xfrm>
            <a:off x="3798059" y="5086845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 smtClean="0">
                <a:solidFill>
                  <a:schemeClr val="bg1"/>
                </a:solidFill>
                <a:latin typeface="+mn-ea"/>
              </a:rPr>
              <a:t>Ⅲ. SOFTWARE </a:t>
            </a:r>
            <a:r>
              <a:rPr lang="ko-KR" altLang="en-US" sz="2000" b="1" spc="-50" dirty="0" smtClean="0">
                <a:solidFill>
                  <a:schemeClr val="bg1"/>
                </a:solidFill>
                <a:latin typeface="+mn-ea"/>
              </a:rPr>
              <a:t>구현</a:t>
            </a:r>
            <a:endParaRPr lang="en-US" altLang="ko-KR" sz="2000" spc="-5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8" name="TextBox 55"/>
          <p:cNvSpPr txBox="1"/>
          <p:nvPr/>
        </p:nvSpPr>
        <p:spPr>
          <a:xfrm>
            <a:off x="3798059" y="5597339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 smtClean="0">
                <a:solidFill>
                  <a:schemeClr val="bg1"/>
                </a:solidFill>
                <a:latin typeface="+mn-ea"/>
              </a:rPr>
              <a:t>Ⅳ. </a:t>
            </a:r>
            <a:r>
              <a:rPr lang="ko-KR" altLang="en-US" sz="2000" b="1" spc="-50" dirty="0" smtClean="0">
                <a:solidFill>
                  <a:schemeClr val="bg1"/>
                </a:solidFill>
                <a:latin typeface="+mn-ea"/>
              </a:rPr>
              <a:t>시뮬레이션</a:t>
            </a:r>
            <a:endParaRPr lang="en-US" altLang="ko-KR" sz="2000" spc="-5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TextBox 56"/>
          <p:cNvSpPr txBox="1"/>
          <p:nvPr/>
        </p:nvSpPr>
        <p:spPr>
          <a:xfrm>
            <a:off x="3798059" y="6107833"/>
            <a:ext cx="358978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  <a:buClr>
                <a:srgbClr val="977399"/>
              </a:buClr>
            </a:pPr>
            <a:r>
              <a:rPr lang="en-US" altLang="ko-KR" sz="2000" b="1" spc="-50" dirty="0" smtClean="0">
                <a:solidFill>
                  <a:schemeClr val="bg1"/>
                </a:solidFill>
                <a:latin typeface="+mn-ea"/>
              </a:rPr>
              <a:t>Ⅴ. Q&amp;A</a:t>
            </a:r>
            <a:endParaRPr lang="en-US" altLang="ko-KR" sz="2000" spc="-50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0" name="TextBox 57"/>
          <p:cNvSpPr txBox="1"/>
          <p:nvPr/>
        </p:nvSpPr>
        <p:spPr>
          <a:xfrm>
            <a:off x="616118" y="3064370"/>
            <a:ext cx="2803556" cy="555928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4400" b="1" spc="-150" dirty="0">
                <a:solidFill>
                  <a:srgbClr val="0B0C3C">
                    <a:alpha val="55000"/>
                  </a:srgbClr>
                </a:solidFill>
                <a:latin typeface="+mn-ea"/>
              </a:rPr>
              <a:t>CONTENTS</a:t>
            </a:r>
            <a:endParaRPr lang="ko-KR" altLang="en-US" sz="4400" b="1" spc="-150" dirty="0">
              <a:solidFill>
                <a:srgbClr val="0B0C3C">
                  <a:alpha val="55000"/>
                </a:srgb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435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SOFTWARE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구현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grpSp>
        <p:nvGrpSpPr>
          <p:cNvPr id="3" name="그룹 31">
            <a:extLst>
              <a:ext uri="{FF2B5EF4-FFF2-40B4-BE49-F238E27FC236}">
                <a16:creationId xmlns:a16="http://schemas.microsoft.com/office/drawing/2014/main" xmlns="" id="{7D2578D0-B95B-455D-9C3C-E3EBF1964B61}"/>
              </a:ext>
            </a:extLst>
          </p:cNvPr>
          <p:cNvGrpSpPr/>
          <p:nvPr/>
        </p:nvGrpSpPr>
        <p:grpSpPr>
          <a:xfrm>
            <a:off x="352280" y="1700808"/>
            <a:ext cx="8392080" cy="4421796"/>
            <a:chOff x="2146853" y="2007600"/>
            <a:chExt cx="7925500" cy="3700425"/>
          </a:xfrm>
        </p:grpSpPr>
        <p:sp>
          <p:nvSpPr>
            <p:cNvPr id="4" name="사각형: 둥근 모서리 21">
              <a:extLst>
                <a:ext uri="{FF2B5EF4-FFF2-40B4-BE49-F238E27FC236}">
                  <a16:creationId xmlns:a16="http://schemas.microsoft.com/office/drawing/2014/main" xmlns="" id="{4C7C94E0-DB71-47C9-92D0-04ED9E803E1A}"/>
                </a:ext>
              </a:extLst>
            </p:cNvPr>
            <p:cNvSpPr/>
            <p:nvPr/>
          </p:nvSpPr>
          <p:spPr>
            <a:xfrm>
              <a:off x="6242476" y="2014327"/>
              <a:ext cx="3829877" cy="1477687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6" name="사각형: 둥근 모서리 20">
              <a:extLst>
                <a:ext uri="{FF2B5EF4-FFF2-40B4-BE49-F238E27FC236}">
                  <a16:creationId xmlns:a16="http://schemas.microsoft.com/office/drawing/2014/main" xmlns="" id="{F8740E09-0AC0-4213-B36E-AEF8F4837285}"/>
                </a:ext>
              </a:extLst>
            </p:cNvPr>
            <p:cNvSpPr/>
            <p:nvPr/>
          </p:nvSpPr>
          <p:spPr>
            <a:xfrm>
              <a:off x="6242476" y="3574738"/>
              <a:ext cx="3829877" cy="2073504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7" name="사각형: 둥근 모서리 18">
              <a:extLst>
                <a:ext uri="{FF2B5EF4-FFF2-40B4-BE49-F238E27FC236}">
                  <a16:creationId xmlns:a16="http://schemas.microsoft.com/office/drawing/2014/main" xmlns="" id="{6E6351D0-46EB-4600-95FC-4459E0337AB0}"/>
                </a:ext>
              </a:extLst>
            </p:cNvPr>
            <p:cNvSpPr/>
            <p:nvPr/>
          </p:nvSpPr>
          <p:spPr>
            <a:xfrm>
              <a:off x="2146853" y="3566403"/>
              <a:ext cx="3829877" cy="2141622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sp>
          <p:nvSpPr>
            <p:cNvPr id="8" name="사각형: 둥근 모서리 9">
              <a:extLst>
                <a:ext uri="{FF2B5EF4-FFF2-40B4-BE49-F238E27FC236}">
                  <a16:creationId xmlns:a16="http://schemas.microsoft.com/office/drawing/2014/main" xmlns="" id="{D4A2EB62-427E-448D-95E0-4F74CD582B4C}"/>
                </a:ext>
              </a:extLst>
            </p:cNvPr>
            <p:cNvSpPr/>
            <p:nvPr/>
          </p:nvSpPr>
          <p:spPr>
            <a:xfrm>
              <a:off x="2146853" y="2007600"/>
              <a:ext cx="3829877" cy="1477687"/>
            </a:xfrm>
            <a:prstGeom prst="roundRect">
              <a:avLst/>
            </a:prstGeom>
            <a:solidFill>
              <a:srgbClr val="E4E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동화책 L" panose="02020603020101020101" pitchFamily="18" charset="-127"/>
                <a:ea typeface="210 동화책 L" panose="02020603020101020101" pitchFamily="18" charset="-127"/>
              </a:endParaRPr>
            </a:p>
          </p:txBody>
        </p:sp>
        <p:grpSp>
          <p:nvGrpSpPr>
            <p:cNvPr id="9" name="그룹 16">
              <a:extLst>
                <a:ext uri="{FF2B5EF4-FFF2-40B4-BE49-F238E27FC236}">
                  <a16:creationId xmlns:a16="http://schemas.microsoft.com/office/drawing/2014/main" xmlns="" id="{A5D352B8-D643-4141-9307-A31D43FF42DD}"/>
                </a:ext>
              </a:extLst>
            </p:cNvPr>
            <p:cNvGrpSpPr/>
            <p:nvPr/>
          </p:nvGrpSpPr>
          <p:grpSpPr>
            <a:xfrm>
              <a:off x="5138530" y="2425148"/>
              <a:ext cx="1888435" cy="1898374"/>
              <a:chOff x="5138530" y="2425148"/>
              <a:chExt cx="1888435" cy="1898374"/>
            </a:xfrm>
          </p:grpSpPr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EA6DB033-6B79-4696-81B3-1A09B4778754}"/>
                  </a:ext>
                </a:extLst>
              </p:cNvPr>
              <p:cNvSpPr/>
              <p:nvPr/>
            </p:nvSpPr>
            <p:spPr>
              <a:xfrm>
                <a:off x="5138530" y="2425148"/>
                <a:ext cx="1888435" cy="1898374"/>
              </a:xfrm>
              <a:prstGeom prst="ellipse">
                <a:avLst/>
              </a:prstGeom>
              <a:solidFill>
                <a:srgbClr val="EDEDE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210 동화책 L" panose="02020603020101020101" pitchFamily="18" charset="-127"/>
                  <a:ea typeface="210 동화책 L" panose="02020603020101020101" pitchFamily="18" charset="-127"/>
                </a:endParaRPr>
              </a:p>
            </p:txBody>
          </p:sp>
          <p:sp>
            <p:nvSpPr>
              <p:cNvPr id="17" name="원형: 비어 있음 3">
                <a:extLst>
                  <a:ext uri="{FF2B5EF4-FFF2-40B4-BE49-F238E27FC236}">
                    <a16:creationId xmlns:a16="http://schemas.microsoft.com/office/drawing/2014/main" xmlns="" id="{B40AE483-ADDA-414B-A2E3-0E6217E1F19D}"/>
                  </a:ext>
                </a:extLst>
              </p:cNvPr>
              <p:cNvSpPr/>
              <p:nvPr/>
            </p:nvSpPr>
            <p:spPr>
              <a:xfrm>
                <a:off x="5316029" y="2623930"/>
                <a:ext cx="1533435" cy="1500809"/>
              </a:xfrm>
              <a:prstGeom prst="donut">
                <a:avLst>
                  <a:gd name="adj" fmla="val 10310"/>
                </a:avLst>
              </a:prstGeom>
              <a:solidFill>
                <a:srgbClr val="91C1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557FC877-1DF9-4CB7-8C2C-A5870AFF2A07}"/>
                </a:ext>
              </a:extLst>
            </p:cNvPr>
            <p:cNvSpPr txBox="1"/>
            <p:nvPr/>
          </p:nvSpPr>
          <p:spPr>
            <a:xfrm>
              <a:off x="3577399" y="2010488"/>
              <a:ext cx="804173" cy="43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spc="-150" dirty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이론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57B11BA6-12EA-4B6E-B097-20B781CF43BB}"/>
                </a:ext>
              </a:extLst>
            </p:cNvPr>
            <p:cNvSpPr txBox="1"/>
            <p:nvPr/>
          </p:nvSpPr>
          <p:spPr>
            <a:xfrm>
              <a:off x="7557905" y="2007600"/>
              <a:ext cx="1209893" cy="4378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spc="-150" dirty="0" err="1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sw</a:t>
              </a:r>
              <a:r>
                <a:rPr lang="ko-KR" altLang="en-US" sz="2800" b="1" spc="-150" dirty="0">
                  <a:solidFill>
                    <a:srgbClr val="91C1BF"/>
                  </a:solidFill>
                  <a:latin typeface="210 동화책 L" panose="02020603020101020101" pitchFamily="18" charset="-127"/>
                  <a:ea typeface="210 동화책 L" panose="02020603020101020101" pitchFamily="18" charset="-127"/>
                </a:rPr>
                <a:t>작성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CC585DF2-66D0-4173-B624-43618488FDCE}"/>
                </a:ext>
              </a:extLst>
            </p:cNvPr>
            <p:cNvSpPr txBox="1"/>
            <p:nvPr/>
          </p:nvSpPr>
          <p:spPr>
            <a:xfrm>
              <a:off x="6815777" y="3914517"/>
              <a:ext cx="3061939" cy="1236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실습항목에서</a:t>
              </a:r>
            </a:p>
            <a:p>
              <a:pPr algn="ctr" fontAlgn="ctr"/>
              <a:r>
                <a:rPr lang="ko-KR" altLang="en-US" dirty="0" err="1">
                  <a:solidFill>
                    <a:srgbClr val="000000"/>
                  </a:solidFill>
                </a:rPr>
                <a:t>세팅과</a:t>
              </a:r>
              <a:r>
                <a:rPr lang="ko-KR" altLang="en-US" dirty="0">
                  <a:solidFill>
                    <a:srgbClr val="000000"/>
                  </a:solidFill>
                </a:rPr>
                <a:t> 연동하여</a:t>
              </a:r>
            </a:p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제공된 </a:t>
              </a:r>
              <a:r>
                <a:rPr lang="en-US" altLang="ko-KR" dirty="0">
                  <a:solidFill>
                    <a:srgbClr val="000000"/>
                  </a:solidFill>
                </a:rPr>
                <a:t>SW</a:t>
              </a:r>
              <a:r>
                <a:rPr lang="ko-KR" altLang="en-US" dirty="0">
                  <a:solidFill>
                    <a:srgbClr val="000000"/>
                  </a:solidFill>
                </a:rPr>
                <a:t>를 이용하여 </a:t>
              </a:r>
              <a:r>
                <a:rPr lang="en-US" altLang="ko-KR" dirty="0">
                  <a:solidFill>
                    <a:srgbClr val="000000"/>
                  </a:solidFill>
                </a:rPr>
                <a:t>GPS</a:t>
              </a:r>
              <a:r>
                <a:rPr lang="ko-KR" altLang="en-US" dirty="0">
                  <a:solidFill>
                    <a:srgbClr val="000000"/>
                  </a:solidFill>
                </a:rPr>
                <a:t>데이터를 로그로 출력하는 </a:t>
              </a:r>
              <a:r>
                <a:rPr lang="en-US" altLang="ko-KR" dirty="0">
                  <a:solidFill>
                    <a:srgbClr val="000000"/>
                  </a:solidFill>
                </a:rPr>
                <a:t>SW</a:t>
              </a:r>
              <a:r>
                <a:rPr lang="ko-KR" altLang="en-US" dirty="0">
                  <a:solidFill>
                    <a:srgbClr val="000000"/>
                  </a:solidFill>
                </a:rPr>
                <a:t>를 완성</a:t>
              </a:r>
              <a:endParaRPr lang="en-US" altLang="ko-KR" dirty="0">
                <a:solidFill>
                  <a:srgbClr val="000000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CC585DF2-66D0-4173-B624-43618488FDCE}"/>
                </a:ext>
              </a:extLst>
            </p:cNvPr>
            <p:cNvSpPr txBox="1"/>
            <p:nvPr/>
          </p:nvSpPr>
          <p:spPr>
            <a:xfrm>
              <a:off x="6883243" y="2479710"/>
              <a:ext cx="2792075" cy="540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이론항목의 함수를 </a:t>
              </a:r>
              <a:r>
                <a:rPr lang="en-US" altLang="ko-KR" dirty="0">
                  <a:solidFill>
                    <a:srgbClr val="000000"/>
                  </a:solidFill>
                </a:rPr>
                <a:t>C</a:t>
              </a:r>
              <a:r>
                <a:rPr lang="ko-KR" altLang="en-US" dirty="0">
                  <a:solidFill>
                    <a:srgbClr val="000000"/>
                  </a:solidFill>
                </a:rPr>
                <a:t>코드로 작성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CC585DF2-66D0-4173-B624-43618488FDCE}"/>
                </a:ext>
              </a:extLst>
            </p:cNvPr>
            <p:cNvSpPr txBox="1"/>
            <p:nvPr/>
          </p:nvSpPr>
          <p:spPr>
            <a:xfrm>
              <a:off x="2295541" y="2419926"/>
              <a:ext cx="2968513" cy="1004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en-US" altLang="ko-KR" dirty="0">
                  <a:solidFill>
                    <a:srgbClr val="000000"/>
                  </a:solidFill>
                </a:rPr>
                <a:t>(A)</a:t>
              </a:r>
              <a:r>
                <a:rPr lang="ko-KR" altLang="en-US" dirty="0">
                  <a:solidFill>
                    <a:srgbClr val="000000"/>
                  </a:solidFill>
                </a:rPr>
                <a:t>를 이용하여 위상차 측정값을 </a:t>
              </a:r>
              <a:r>
                <a:rPr lang="en-US" altLang="ko-KR" dirty="0">
                  <a:solidFill>
                    <a:srgbClr val="000000"/>
                  </a:solidFill>
                </a:rPr>
                <a:t>Input</a:t>
              </a:r>
              <a:r>
                <a:rPr lang="ko-KR" altLang="en-US" dirty="0">
                  <a:solidFill>
                    <a:srgbClr val="000000"/>
                  </a:solidFill>
                </a:rPr>
                <a:t>으로 </a:t>
              </a:r>
              <a:r>
                <a:rPr lang="ko-KR" altLang="en-US" dirty="0" smtClean="0">
                  <a:solidFill>
                    <a:srgbClr val="000000"/>
                  </a:solidFill>
                </a:rPr>
                <a:t>했을 때 </a:t>
              </a:r>
              <a:r>
                <a:rPr lang="ko-KR" altLang="en-US" dirty="0">
                  <a:solidFill>
                    <a:srgbClr val="000000"/>
                  </a:solidFill>
                </a:rPr>
                <a:t>입사 방위각</a:t>
              </a:r>
              <a:r>
                <a:rPr lang="en-US" altLang="ko-KR" dirty="0">
                  <a:solidFill>
                    <a:srgbClr val="000000"/>
                  </a:solidFill>
                </a:rPr>
                <a:t>(Output) </a:t>
              </a:r>
              <a:r>
                <a:rPr lang="ko-KR" altLang="en-US" dirty="0">
                  <a:solidFill>
                    <a:srgbClr val="000000"/>
                  </a:solidFill>
                </a:rPr>
                <a:t>역산하는 함수 만들기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CC585DF2-66D0-4173-B624-43618488FDCE}"/>
                </a:ext>
              </a:extLst>
            </p:cNvPr>
            <p:cNvSpPr txBox="1"/>
            <p:nvPr/>
          </p:nvSpPr>
          <p:spPr>
            <a:xfrm>
              <a:off x="2295541" y="3735166"/>
              <a:ext cx="2968513" cy="19317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신호발생지의 좌표를 지도상에서 임의의 장소의 좌표로 정하면</a:t>
              </a:r>
              <a:r>
                <a:rPr lang="en-US" altLang="ko-KR" dirty="0">
                  <a:solidFill>
                    <a:srgbClr val="000000"/>
                  </a:solidFill>
                </a:rPr>
                <a:t>(C)</a:t>
              </a:r>
              <a:r>
                <a:rPr lang="ko-KR" altLang="en-US" dirty="0">
                  <a:solidFill>
                    <a:srgbClr val="000000"/>
                  </a:solidFill>
                </a:rPr>
                <a:t>와</a:t>
              </a:r>
              <a:r>
                <a:rPr lang="en-US" altLang="ko-KR" dirty="0">
                  <a:solidFill>
                    <a:srgbClr val="000000"/>
                  </a:solidFill>
                </a:rPr>
                <a:t>(D)</a:t>
              </a:r>
              <a:r>
                <a:rPr lang="ko-KR" altLang="en-US" dirty="0">
                  <a:solidFill>
                    <a:srgbClr val="000000"/>
                  </a:solidFill>
                </a:rPr>
                <a:t>를 결합한 코드를 수행하면 드론의 </a:t>
              </a:r>
              <a:r>
                <a:rPr lang="en-US" altLang="ko-KR" dirty="0">
                  <a:solidFill>
                    <a:srgbClr val="000000"/>
                  </a:solidFill>
                </a:rPr>
                <a:t>GPS </a:t>
              </a:r>
              <a:r>
                <a:rPr lang="ko-KR" altLang="en-US" dirty="0">
                  <a:solidFill>
                    <a:srgbClr val="000000"/>
                  </a:solidFill>
                </a:rPr>
                <a:t>좌표가 이동함에 따라 </a:t>
              </a:r>
            </a:p>
            <a:p>
              <a:pPr algn="ctr" fontAlgn="ctr"/>
              <a:r>
                <a:rPr lang="ko-KR" altLang="en-US" dirty="0">
                  <a:solidFill>
                    <a:srgbClr val="000000"/>
                  </a:solidFill>
                </a:rPr>
                <a:t>드론의 좌표를 시작점으로 신호방위각 </a:t>
              </a:r>
              <a:r>
                <a:rPr lang="ko-KR" altLang="en-US" dirty="0" err="1">
                  <a:solidFill>
                    <a:srgbClr val="000000"/>
                  </a:solidFill>
                </a:rPr>
                <a:t>방향쪽으로</a:t>
              </a:r>
              <a:r>
                <a:rPr lang="ko-KR" altLang="en-US" dirty="0">
                  <a:solidFill>
                    <a:srgbClr val="000000"/>
                  </a:solidFill>
                </a:rPr>
                <a:t> </a:t>
              </a:r>
              <a:r>
                <a:rPr lang="en-US" altLang="ko-KR" dirty="0">
                  <a:solidFill>
                    <a:srgbClr val="000000"/>
                  </a:solidFill>
                </a:rPr>
                <a:t>Line</a:t>
              </a:r>
              <a:r>
                <a:rPr lang="ko-KR" altLang="en-US" dirty="0">
                  <a:solidFill>
                    <a:srgbClr val="000000"/>
                  </a:solidFill>
                </a:rPr>
                <a:t>을 그릴수 있다</a:t>
              </a:r>
              <a:r>
                <a:rPr lang="en-US" altLang="ko-KR" dirty="0">
                  <a:solidFill>
                    <a:srgbClr val="000000"/>
                  </a:solidFill>
                </a:rPr>
                <a:t>.</a:t>
              </a:r>
              <a:endParaRPr lang="ko-KR" alt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B0F29A3-1043-464E-9424-6532EC9E547D}"/>
              </a:ext>
            </a:extLst>
          </p:cNvPr>
          <p:cNvSpPr txBox="1"/>
          <p:nvPr/>
        </p:nvSpPr>
        <p:spPr>
          <a:xfrm>
            <a:off x="4011669" y="3037957"/>
            <a:ext cx="1233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  <a:latin typeface="HY동녘B" pitchFamily="18" charset="-127"/>
                <a:ea typeface="HY동녘B" pitchFamily="18" charset="-127"/>
              </a:rPr>
              <a:t>drone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  <a:latin typeface="HY동녘B" pitchFamily="18" charset="-127"/>
              <a:ea typeface="HY동녘B" pitchFamily="18" charset="-127"/>
            </a:endParaRPr>
          </a:p>
        </p:txBody>
      </p:sp>
      <p:sp>
        <p:nvSpPr>
          <p:cNvPr id="19" name="아래쪽 화살표 18"/>
          <p:cNvSpPr/>
          <p:nvPr/>
        </p:nvSpPr>
        <p:spPr>
          <a:xfrm rot="5400000">
            <a:off x="4131942" y="4795502"/>
            <a:ext cx="832757" cy="8098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b="1" spc="-50" dirty="0" smtClean="0">
                <a:solidFill>
                  <a:srgbClr val="0B0C3C"/>
                </a:solidFill>
                <a:latin typeface="+mn-ea"/>
              </a:rPr>
              <a:t>SOFTWARE </a:t>
            </a:r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구현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C8C6501B-5003-4553-BB6F-CA20B0499BA0}"/>
              </a:ext>
            </a:extLst>
          </p:cNvPr>
          <p:cNvSpPr/>
          <p:nvPr/>
        </p:nvSpPr>
        <p:spPr>
          <a:xfrm>
            <a:off x="384480" y="1340768"/>
            <a:ext cx="2304256" cy="12961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2</a:t>
            </a:r>
            <a:r>
              <a:rPr lang="ko-KR" altLang="en-US" sz="2000" dirty="0">
                <a:solidFill>
                  <a:schemeClr val="tx1"/>
                </a:solidFill>
              </a:rPr>
              <a:t>개 안테나의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위상차 산출 공식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EE477023-E07E-4FF1-B720-3B0D0AF61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26" y="2852936"/>
            <a:ext cx="4452105" cy="3744416"/>
          </a:xfrm>
          <a:prstGeom prst="rect">
            <a:avLst/>
          </a:prstGeom>
        </p:spPr>
      </p:pic>
      <p:pic>
        <p:nvPicPr>
          <p:cNvPr id="6" name="_x245236264" descr="EMB00001d4c5ac8">
            <a:extLst>
              <a:ext uri="{FF2B5EF4-FFF2-40B4-BE49-F238E27FC236}">
                <a16:creationId xmlns:a16="http://schemas.microsoft.com/office/drawing/2014/main" xmlns="" id="{00000000-0008-0000-0200-0000020000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62"/>
          <a:stretch/>
        </p:blipFill>
        <p:spPr bwMode="auto">
          <a:xfrm>
            <a:off x="3491880" y="1340768"/>
            <a:ext cx="5027131" cy="3291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80"/>
          <p:cNvSpPr txBox="1"/>
          <p:nvPr/>
        </p:nvSpPr>
        <p:spPr>
          <a:xfrm>
            <a:off x="1431462" y="1975142"/>
            <a:ext cx="5282831" cy="94772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19" name="TextBox 181"/>
          <p:cNvSpPr txBox="1"/>
          <p:nvPr/>
        </p:nvSpPr>
        <p:spPr>
          <a:xfrm>
            <a:off x="513378" y="1988198"/>
            <a:ext cx="605140" cy="903113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977399"/>
              </a:buClr>
            </a:pPr>
            <a:r>
              <a:rPr lang="en-US" altLang="ko-KR" sz="6000" b="1" spc="-50" dirty="0" smtClean="0">
                <a:solidFill>
                  <a:schemeClr val="bg1"/>
                </a:solidFill>
                <a:latin typeface="+mn-ea"/>
              </a:rPr>
              <a:t>Ⅳ</a:t>
            </a:r>
            <a:endParaRPr lang="en-US" altLang="ko-KR" sz="6000" spc="-50" dirty="0" smtClean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597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" name="KakaoTalk_Video_20180621_1555_19_85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700808"/>
            <a:ext cx="8154622" cy="45937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467544" y="908720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/>
              <a:t>학교 내 </a:t>
            </a:r>
            <a:r>
              <a:rPr lang="en-US" altLang="ko-KR" sz="2800" dirty="0" smtClean="0"/>
              <a:t>4</a:t>
            </a:r>
            <a:r>
              <a:rPr lang="ko-KR" altLang="en-US" sz="2800" dirty="0" smtClean="0"/>
              <a:t>곳에서 드론으로</a:t>
            </a:r>
            <a:r>
              <a:rPr lang="ko-KR" altLang="en-US" sz="2800" dirty="0"/>
              <a:t> </a:t>
            </a:r>
            <a:r>
              <a:rPr lang="en-US" altLang="ko-KR" sz="2800" dirty="0" smtClean="0"/>
              <a:t>GPS </a:t>
            </a:r>
            <a:r>
              <a:rPr lang="ko-KR" altLang="en-US" sz="2800" dirty="0" smtClean="0"/>
              <a:t>정보 수신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30" y="801205"/>
            <a:ext cx="4662150" cy="171873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30" y="2636912"/>
            <a:ext cx="5153000" cy="4011142"/>
          </a:xfrm>
          <a:prstGeom prst="rect">
            <a:avLst/>
          </a:prstGeom>
        </p:spPr>
      </p:pic>
      <p:sp>
        <p:nvSpPr>
          <p:cNvPr id="6" name="모서리가 둥근 사각형 설명선 5"/>
          <p:cNvSpPr/>
          <p:nvPr/>
        </p:nvSpPr>
        <p:spPr>
          <a:xfrm>
            <a:off x="5508104" y="1196752"/>
            <a:ext cx="3240360" cy="1440160"/>
          </a:xfrm>
          <a:prstGeom prst="wedgeRoundRectCallout">
            <a:avLst>
              <a:gd name="adj1" fmla="val -104983"/>
              <a:gd name="adj2" fmla="val -2866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시뮬레이션 신호원의 좌표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Baseline </a:t>
            </a:r>
            <a:r>
              <a:rPr lang="ko-KR" altLang="en-US" dirty="0" smtClean="0">
                <a:solidFill>
                  <a:schemeClr val="tx1"/>
                </a:solidFill>
              </a:rPr>
              <a:t>길이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주파수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Theta _ </a:t>
            </a:r>
            <a:r>
              <a:rPr lang="en-US" altLang="ko-KR" dirty="0" err="1" smtClean="0">
                <a:solidFill>
                  <a:schemeClr val="tx1"/>
                </a:solidFill>
              </a:rPr>
              <a:t>rms</a:t>
            </a:r>
            <a:r>
              <a:rPr lang="en-US" altLang="ko-KR" dirty="0" smtClean="0">
                <a:solidFill>
                  <a:schemeClr val="tx1"/>
                </a:solidFill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</a:rPr>
              <a:t>설정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GPS </a:t>
            </a:r>
            <a:r>
              <a:rPr lang="ko-KR" altLang="en-US" dirty="0" smtClean="0">
                <a:solidFill>
                  <a:schemeClr val="tx1"/>
                </a:solidFill>
              </a:rPr>
              <a:t>입력 </a:t>
            </a:r>
            <a:r>
              <a:rPr lang="en-US" altLang="ko-KR" dirty="0" smtClean="0">
                <a:solidFill>
                  <a:schemeClr val="tx1"/>
                </a:solidFill>
              </a:rPr>
              <a:t>EXCEL </a:t>
            </a:r>
            <a:r>
              <a:rPr lang="ko-KR" altLang="en-US" dirty="0" smtClean="0">
                <a:solidFill>
                  <a:schemeClr val="tx1"/>
                </a:solidFill>
              </a:rPr>
              <a:t>파일 </a:t>
            </a:r>
            <a:r>
              <a:rPr lang="en-US" altLang="ko-KR" dirty="0" smtClean="0">
                <a:solidFill>
                  <a:schemeClr val="tx1"/>
                </a:solidFill>
              </a:rPr>
              <a:t>load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508104" y="2806824"/>
            <a:ext cx="3240360" cy="1691691"/>
          </a:xfrm>
          <a:prstGeom prst="wedgeRoundRectCallout">
            <a:avLst>
              <a:gd name="adj1" fmla="val -109051"/>
              <a:gd name="adj2" fmla="val -15310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‘GPGLL’ : </a:t>
            </a:r>
            <a:r>
              <a:rPr lang="ko-KR" altLang="en-US" dirty="0" smtClean="0">
                <a:solidFill>
                  <a:schemeClr val="tx1"/>
                </a:solidFill>
              </a:rPr>
              <a:t>시간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위도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경도 추출을 위한 코드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971600" y="3501008"/>
            <a:ext cx="18002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638168" y="4692192"/>
            <a:ext cx="163781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809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268760"/>
            <a:ext cx="6336704" cy="4896544"/>
          </a:xfrm>
          <a:prstGeom prst="rect">
            <a:avLst/>
          </a:prstGeom>
        </p:spPr>
      </p:pic>
      <p:sp>
        <p:nvSpPr>
          <p:cNvPr id="6" name="모서리가 둥근 사각형 설명선 5"/>
          <p:cNvSpPr/>
          <p:nvPr/>
        </p:nvSpPr>
        <p:spPr>
          <a:xfrm>
            <a:off x="5508104" y="4581128"/>
            <a:ext cx="3240360" cy="1440160"/>
          </a:xfrm>
          <a:prstGeom prst="wedgeRoundRectCallout">
            <a:avLst>
              <a:gd name="adj1" fmla="val -22496"/>
              <a:gd name="adj2" fmla="val 4948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GPS </a:t>
            </a:r>
            <a:r>
              <a:rPr lang="ko-KR" altLang="en-US" sz="2400" dirty="0" smtClean="0">
                <a:solidFill>
                  <a:schemeClr val="tx1"/>
                </a:solidFill>
              </a:rPr>
              <a:t>지도 데이터 </a:t>
            </a:r>
            <a:r>
              <a:rPr lang="en-US" altLang="ko-KR" sz="2400" dirty="0" smtClean="0">
                <a:solidFill>
                  <a:schemeClr val="tx1"/>
                </a:solidFill>
              </a:rPr>
              <a:t/>
            </a:r>
            <a:br>
              <a:rPr lang="en-US" altLang="ko-KR" sz="2400" dirty="0" smtClean="0">
                <a:solidFill>
                  <a:schemeClr val="tx1"/>
                </a:solidFill>
              </a:rPr>
            </a:br>
            <a:r>
              <a:rPr lang="ko-KR" altLang="en-US" sz="2400" dirty="0" smtClean="0">
                <a:solidFill>
                  <a:schemeClr val="tx1"/>
                </a:solidFill>
              </a:rPr>
              <a:t>그래프에 연동</a:t>
            </a:r>
            <a:endParaRPr lang="en-US" altLang="ko-KR" sz="2400" dirty="0" smtClean="0">
              <a:solidFill>
                <a:schemeClr val="tx1"/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5436096" y="1484784"/>
            <a:ext cx="3240360" cy="1440160"/>
          </a:xfrm>
          <a:prstGeom prst="wedgeRoundRectCallout">
            <a:avLst>
              <a:gd name="adj1" fmla="val -22496"/>
              <a:gd name="adj2" fmla="val 4948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GPS </a:t>
            </a:r>
            <a:r>
              <a:rPr lang="ko-KR" altLang="en-US" sz="2000" dirty="0">
                <a:solidFill>
                  <a:schemeClr val="tx1"/>
                </a:solidFill>
              </a:rPr>
              <a:t>데이터에서 드론의 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위치정보 추출 및 저장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341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233770" y="1052736"/>
            <a:ext cx="6525442" cy="4932051"/>
            <a:chOff x="467544" y="1540371"/>
            <a:chExt cx="5952438" cy="4192885"/>
          </a:xfrm>
        </p:grpSpPr>
        <p:sp>
          <p:nvSpPr>
            <p:cNvPr id="2" name="왼쪽 중괄호 1"/>
            <p:cNvSpPr/>
            <p:nvPr/>
          </p:nvSpPr>
          <p:spPr>
            <a:xfrm>
              <a:off x="467544" y="1705552"/>
              <a:ext cx="360040" cy="3888432"/>
            </a:xfrm>
            <a:prstGeom prst="leftBrace">
              <a:avLst>
                <a:gd name="adj1" fmla="val 67822"/>
                <a:gd name="adj2" fmla="val 49364"/>
              </a:avLst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899592" y="1540371"/>
              <a:ext cx="5520390" cy="4192885"/>
              <a:chOff x="899592" y="1540371"/>
              <a:chExt cx="5520390" cy="4192885"/>
            </a:xfrm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99592" y="1540371"/>
                <a:ext cx="5520390" cy="4192885"/>
              </a:xfrm>
              <a:prstGeom prst="rect">
                <a:avLst/>
              </a:prstGeom>
            </p:spPr>
          </p:pic>
          <p:cxnSp>
            <p:nvCxnSpPr>
              <p:cNvPr id="7" name="직선 연결선 6"/>
              <p:cNvCxnSpPr/>
              <p:nvPr/>
            </p:nvCxnSpPr>
            <p:spPr>
              <a:xfrm flipV="1">
                <a:off x="905611" y="3279356"/>
                <a:ext cx="3168352" cy="8238"/>
              </a:xfrm>
              <a:prstGeom prst="line">
                <a:avLst/>
              </a:prstGeom>
              <a:ln w="95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4" name="모서리가 둥근 사각형 설명선 3"/>
          <p:cNvSpPr/>
          <p:nvPr/>
        </p:nvSpPr>
        <p:spPr>
          <a:xfrm>
            <a:off x="5652120" y="1412776"/>
            <a:ext cx="3240360" cy="1440160"/>
          </a:xfrm>
          <a:prstGeom prst="wedgeRoundRectCallout">
            <a:avLst>
              <a:gd name="adj1" fmla="val -95120"/>
              <a:gd name="adj2" fmla="val 5476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임의의 신호원에서 위상차를 구하고 반대로 역산할 때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위상차 에러를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랜덤함수로</a:t>
            </a:r>
            <a:r>
              <a:rPr lang="ko-KR" altLang="en-US" dirty="0" smtClean="0">
                <a:solidFill>
                  <a:schemeClr val="tx1"/>
                </a:solidFill>
              </a:rPr>
              <a:t> 더함</a:t>
            </a:r>
            <a:endParaRPr lang="en-US" altLang="ko-KR" dirty="0" smtClean="0">
              <a:solidFill>
                <a:schemeClr val="tx1"/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724128" y="4293096"/>
            <a:ext cx="3240360" cy="1440160"/>
          </a:xfrm>
          <a:prstGeom prst="wedgeRoundRectCallout">
            <a:avLst>
              <a:gd name="adj1" fmla="val -94306"/>
              <a:gd name="adj2" fmla="val 1080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주파수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베이스라인 길이</a:t>
            </a:r>
            <a:r>
              <a:rPr lang="en-US" altLang="ko-KR" dirty="0" smtClean="0">
                <a:solidFill>
                  <a:schemeClr val="tx1"/>
                </a:solidFill>
              </a:rPr>
              <a:t>,</a:t>
            </a: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신호원의 위치를 </a:t>
            </a:r>
            <a:r>
              <a:rPr lang="en-US" altLang="ko-KR" dirty="0" smtClean="0">
                <a:solidFill>
                  <a:schemeClr val="tx1"/>
                </a:solidFill>
              </a:rPr>
              <a:t>input </a:t>
            </a:r>
            <a:r>
              <a:rPr lang="ko-KR" altLang="en-US" dirty="0" smtClean="0">
                <a:solidFill>
                  <a:schemeClr val="tx1"/>
                </a:solidFill>
              </a:rPr>
              <a:t>으로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</a:rPr>
              <a:t>미상의 신호원의 위치추정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193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323528" y="1628800"/>
            <a:ext cx="5491771" cy="4104456"/>
            <a:chOff x="890874" y="1628800"/>
            <a:chExt cx="4924425" cy="3476625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0874" y="1628800"/>
              <a:ext cx="4924425" cy="3476625"/>
            </a:xfrm>
            <a:prstGeom prst="rect">
              <a:avLst/>
            </a:prstGeom>
          </p:spPr>
        </p:pic>
        <p:cxnSp>
          <p:nvCxnSpPr>
            <p:cNvPr id="7" name="직선 연결선 6"/>
            <p:cNvCxnSpPr/>
            <p:nvPr/>
          </p:nvCxnSpPr>
          <p:spPr>
            <a:xfrm>
              <a:off x="890874" y="1808323"/>
              <a:ext cx="4824536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 flipV="1">
              <a:off x="890874" y="1982459"/>
              <a:ext cx="2088232" cy="823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 flipV="1">
              <a:off x="890874" y="4472619"/>
              <a:ext cx="3168352" cy="8238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5652120" y="2240371"/>
            <a:ext cx="3240360" cy="1440160"/>
          </a:xfrm>
          <a:prstGeom prst="wedgeRoundRectCallout">
            <a:avLst>
              <a:gd name="adj1" fmla="val -81907"/>
              <a:gd name="adj2" fmla="val -60696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Line (</a:t>
            </a:r>
            <a:r>
              <a:rPr lang="ko-KR" altLang="en-US" dirty="0" smtClean="0">
                <a:solidFill>
                  <a:schemeClr val="tx1"/>
                </a:solidFill>
              </a:rPr>
              <a:t>직선의 두 좌표입력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Slope (</a:t>
            </a:r>
            <a:r>
              <a:rPr lang="ko-KR" altLang="en-US" dirty="0" smtClean="0">
                <a:solidFill>
                  <a:schemeClr val="tx1"/>
                </a:solidFill>
              </a:rPr>
              <a:t>기울기 입력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이를 통해 위치 추정선의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교점 추출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5652120" y="4297555"/>
            <a:ext cx="3240360" cy="807870"/>
          </a:xfrm>
          <a:prstGeom prst="wedgeRoundRectCallout">
            <a:avLst>
              <a:gd name="adj1" fmla="val -98784"/>
              <a:gd name="adj2" fmla="val 24791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교점의 좌표를 포함하여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그래프로 표현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72155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시뮬레이션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2" name="Dronization 최종 output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80" end="299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7"/>
          <p:cNvSpPr txBox="1"/>
          <p:nvPr/>
        </p:nvSpPr>
        <p:spPr>
          <a:xfrm>
            <a:off x="3000364" y="1857364"/>
            <a:ext cx="3262432" cy="1015663"/>
          </a:xfrm>
          <a:prstGeom prst="rect">
            <a:avLst/>
          </a:prstGeom>
          <a:noFill/>
        </p:spPr>
        <p:txBody>
          <a:bodyPr wrap="none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0" b="1" dirty="0" smtClean="0">
                <a:solidFill>
                  <a:srgbClr val="0B0C3C"/>
                </a:solidFill>
                <a:latin typeface="+mn-ea"/>
              </a:rPr>
              <a:t>Q&amp;A</a:t>
            </a:r>
            <a:endParaRPr lang="en-US" altLang="ko-KR" sz="8000" b="1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001024" y="6215082"/>
            <a:ext cx="1000132" cy="4286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finish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38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79"/>
          <p:cNvSpPr txBox="1"/>
          <p:nvPr/>
        </p:nvSpPr>
        <p:spPr>
          <a:xfrm>
            <a:off x="1873282" y="3252869"/>
            <a:ext cx="3271349" cy="11798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16000" indent="-216000">
              <a:spcAft>
                <a:spcPts val="1000"/>
              </a:spcAft>
              <a:buFont typeface="+mj-lt"/>
              <a:buAutoNum type="arabicPeriod"/>
            </a:pPr>
            <a:r>
              <a:rPr lang="ko-KR" altLang="en-US" spc="-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프로젝트 추진배경</a:t>
            </a:r>
            <a:endParaRPr lang="en-US" altLang="ko-KR" spc="-50" dirty="0" smtClean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marL="216000" indent="-216000">
              <a:spcAft>
                <a:spcPts val="1000"/>
              </a:spcAft>
            </a:pPr>
            <a:r>
              <a:rPr lang="en-US" altLang="ko-KR" spc="-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2. </a:t>
            </a:r>
            <a:r>
              <a:rPr lang="ko-KR" altLang="en-US" spc="-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프로젝트 계획</a:t>
            </a:r>
            <a:endParaRPr lang="en-US" altLang="ko-KR" spc="-50" dirty="0" smtClean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 marL="216000" indent="-216000">
              <a:spcAft>
                <a:spcPts val="1000"/>
              </a:spcAft>
            </a:pPr>
            <a:r>
              <a:rPr lang="en-US" altLang="ko-KR" spc="-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3. </a:t>
            </a:r>
            <a:r>
              <a:rPr lang="ko-KR" altLang="en-US" spc="-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도입 시 효과</a:t>
            </a:r>
            <a:endParaRPr lang="en-US" altLang="ko-KR" spc="-50" dirty="0" smtClean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sp>
        <p:nvSpPr>
          <p:cNvPr id="14" name="TextBox 180"/>
          <p:cNvSpPr txBox="1"/>
          <p:nvPr/>
        </p:nvSpPr>
        <p:spPr>
          <a:xfrm>
            <a:off x="1431462" y="1975142"/>
            <a:ext cx="5282831" cy="94772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프로젝트 개요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19" name="TextBox 181"/>
          <p:cNvSpPr txBox="1"/>
          <p:nvPr/>
        </p:nvSpPr>
        <p:spPr>
          <a:xfrm>
            <a:off x="513378" y="1988198"/>
            <a:ext cx="605140" cy="903113"/>
          </a:xfrm>
          <a:prstGeom prst="rect">
            <a:avLst/>
          </a:prstGeom>
          <a:noFill/>
        </p:spPr>
        <p:txBody>
          <a:bodyPr wrap="none" lIns="36000" tIns="36000" rIns="3600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977399"/>
              </a:buClr>
            </a:pPr>
            <a:r>
              <a:rPr lang="en-US" altLang="ko-KR" sz="6000" spc="-50" dirty="0" smtClean="0">
                <a:solidFill>
                  <a:schemeClr val="bg1"/>
                </a:solidFill>
                <a:latin typeface="+mn-ea"/>
              </a:rPr>
              <a:t>Ⅰ</a:t>
            </a:r>
          </a:p>
        </p:txBody>
      </p:sp>
    </p:spTree>
    <p:extLst>
      <p:ext uri="{BB962C8B-B14F-4D97-AF65-F5344CB8AC3E}">
        <p14:creationId xmlns:p14="http://schemas.microsoft.com/office/powerpoint/2010/main" val="315979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7"/>
          <p:cNvSpPr txBox="1"/>
          <p:nvPr/>
        </p:nvSpPr>
        <p:spPr>
          <a:xfrm>
            <a:off x="1571604" y="1857364"/>
            <a:ext cx="3262432" cy="1015663"/>
          </a:xfrm>
          <a:prstGeom prst="rect">
            <a:avLst/>
          </a:prstGeom>
          <a:noFill/>
        </p:spPr>
        <p:txBody>
          <a:bodyPr wrap="none" rtlCol="0" anchor="ctr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0" b="1" dirty="0" smtClean="0">
                <a:solidFill>
                  <a:srgbClr val="0B0C3C"/>
                </a:solidFill>
                <a:latin typeface="+mn-ea"/>
              </a:rPr>
              <a:t>THANK YOU</a:t>
            </a:r>
            <a:endParaRPr lang="en-US" altLang="ko-KR" sz="8000" b="1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001024" y="6215082"/>
            <a:ext cx="1000132" cy="4286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finish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38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프로젝트 추진배경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xmlns="" id="{D428550C-541A-4D23-9858-ECD5FD65B840}"/>
              </a:ext>
            </a:extLst>
          </p:cNvPr>
          <p:cNvSpPr txBox="1">
            <a:spLocks/>
          </p:cNvSpPr>
          <p:nvPr/>
        </p:nvSpPr>
        <p:spPr>
          <a:xfrm>
            <a:off x="357158" y="1000108"/>
            <a:ext cx="8229600" cy="5020092"/>
          </a:xfrm>
          <a:prstGeom prst="rect">
            <a:avLst/>
          </a:prstGeom>
        </p:spPr>
        <p:txBody>
          <a:bodyPr wrap="square" lIns="0" tIns="0" rIns="72000" bIns="72000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드론을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이용하여 공간상에서 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방사중인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RF 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신호를 </a:t>
            </a:r>
            <a:r>
              <a:rPr kumimoji="0" lang="ko-KR" altLang="en-US" sz="28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지상에서 보다 효과적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으로 검출이 가능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1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방향탐지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/</a:t>
            </a:r>
            <a:r>
              <a:rPr kumimoji="0" lang="ko-KR" altLang="en-US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위치탐지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측정 관련하여 </a:t>
            </a:r>
            <a:r>
              <a:rPr kumimoji="0" lang="ko-KR" altLang="en-US" sz="28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수신불가지역 극복</a:t>
            </a:r>
            <a:r>
              <a:rPr kumimoji="0" lang="en-US" altLang="ko-KR" sz="28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kumimoji="0" lang="ko-KR" altLang="en-US" sz="28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미약 신호 측정 개선</a:t>
            </a: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측면에서 성능 향상 및 측정 정확도를 높일 수 있다</a:t>
            </a: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도입 시 효과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519FA911-6F0C-4F5F-AB12-0B9DBAF64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918" y="1252536"/>
            <a:ext cx="5046301" cy="275252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8C434D1B-57CC-461E-92EE-F61FE8248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72" y="1252536"/>
            <a:ext cx="4204586" cy="27525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B225BC97-A915-4306-97B5-BFD014F64CBA}"/>
              </a:ext>
            </a:extLst>
          </p:cNvPr>
          <p:cNvSpPr txBox="1"/>
          <p:nvPr/>
        </p:nvSpPr>
        <p:spPr>
          <a:xfrm>
            <a:off x="575556" y="4365104"/>
            <a:ext cx="79928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최근</a:t>
            </a:r>
            <a:r>
              <a:rPr lang="en-US" altLang="ko-KR" dirty="0"/>
              <a:t>, </a:t>
            </a:r>
            <a:r>
              <a:rPr lang="ko-KR" altLang="en-US" dirty="0" err="1" smtClean="0"/>
              <a:t>드론과</a:t>
            </a:r>
            <a:r>
              <a:rPr lang="ko-KR" altLang="en-US" dirty="0" smtClean="0"/>
              <a:t> 같은 </a:t>
            </a:r>
            <a:r>
              <a:rPr lang="ko-KR" altLang="en-US" dirty="0"/>
              <a:t>다양한 신호원에 의한 피해가 곳곳에서 발생하고 있음</a:t>
            </a:r>
            <a:r>
              <a:rPr lang="en-US" altLang="ko-KR" dirty="0"/>
              <a:t> ex) </a:t>
            </a:r>
            <a:r>
              <a:rPr lang="ko-KR" altLang="en-US" dirty="0"/>
              <a:t>공항근처 드론의 이륙으로 인한 항공기 결항</a:t>
            </a:r>
            <a:r>
              <a:rPr lang="en-US" altLang="ko-KR" dirty="0"/>
              <a:t>, </a:t>
            </a:r>
            <a:r>
              <a:rPr lang="ko-KR" altLang="en-US" dirty="0"/>
              <a:t>이륙시 미상의 신호원으로부터 전파방해 공격을 받는 등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어선</a:t>
            </a:r>
            <a:r>
              <a:rPr lang="en-US" altLang="ko-KR" dirty="0"/>
              <a:t>, </a:t>
            </a:r>
            <a:r>
              <a:rPr lang="ko-KR" altLang="en-US" dirty="0"/>
              <a:t>공항</a:t>
            </a:r>
            <a:r>
              <a:rPr lang="en-US" altLang="ko-KR" dirty="0"/>
              <a:t>, </a:t>
            </a:r>
            <a:r>
              <a:rPr lang="ko-KR" altLang="en-US" dirty="0"/>
              <a:t>소방</a:t>
            </a:r>
            <a:r>
              <a:rPr lang="en-US" altLang="ko-KR" dirty="0"/>
              <a:t>, </a:t>
            </a:r>
            <a:r>
              <a:rPr lang="ko-KR" altLang="en-US" dirty="0"/>
              <a:t>공사현장</a:t>
            </a:r>
            <a:r>
              <a:rPr lang="en-US" altLang="ko-KR" dirty="0"/>
              <a:t>, </a:t>
            </a:r>
            <a:r>
              <a:rPr lang="ko-KR" altLang="en-US" dirty="0"/>
              <a:t>항만관리 등에 침투하는 다양한 전파 방해장비</a:t>
            </a:r>
            <a:r>
              <a:rPr lang="en-US" altLang="ko-KR" dirty="0"/>
              <a:t>, </a:t>
            </a:r>
            <a:r>
              <a:rPr lang="ko-KR" altLang="en-US" dirty="0"/>
              <a:t>미상의 신호원 등의 원점을 식별해야 할 필요성이 증가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도입 시 효과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EDEB60C-F615-4E5B-83DC-991DC5AB292D}"/>
              </a:ext>
            </a:extLst>
          </p:cNvPr>
          <p:cNvSpPr txBox="1"/>
          <p:nvPr/>
        </p:nvSpPr>
        <p:spPr>
          <a:xfrm>
            <a:off x="252495" y="3724211"/>
            <a:ext cx="83591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기존에 사람이 직접 가기 힘들었던 위험한 지형에서도 </a:t>
            </a:r>
            <a:r>
              <a:rPr lang="ko-KR" altLang="en-US" dirty="0" smtClean="0"/>
              <a:t>위험으로부터 </a:t>
            </a:r>
            <a:r>
              <a:rPr lang="ko-KR" altLang="en-US" dirty="0"/>
              <a:t>자유로운 신호 탐지가 가능함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공항의 경우</a:t>
            </a:r>
            <a:r>
              <a:rPr lang="en-US" altLang="ko-KR" dirty="0"/>
              <a:t>, </a:t>
            </a:r>
            <a:r>
              <a:rPr lang="ko-KR" altLang="en-US" dirty="0"/>
              <a:t>비행기에 영향을 주는 일정고도 이상의 전파방해 요인의 탐지가 중요 </a:t>
            </a:r>
            <a:r>
              <a:rPr lang="en-US" altLang="ko-KR" dirty="0"/>
              <a:t>-&gt; </a:t>
            </a:r>
            <a:r>
              <a:rPr lang="ko-KR" altLang="en-US" dirty="0" err="1"/>
              <a:t>드론을</a:t>
            </a:r>
            <a:r>
              <a:rPr lang="ko-KR" altLang="en-US" dirty="0"/>
              <a:t> 활용하여 일정고도 이상의 전파방해 요인 탐지 가능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/>
              <a:t>지상에 고정된 레이더탐지 시스템의 경우</a:t>
            </a:r>
            <a:r>
              <a:rPr lang="en-US" altLang="ko-KR" dirty="0"/>
              <a:t>, </a:t>
            </a:r>
            <a:r>
              <a:rPr lang="ko-KR" altLang="en-US" dirty="0"/>
              <a:t>최대탐지거리 </a:t>
            </a:r>
            <a:r>
              <a:rPr lang="en-US" altLang="ko-KR" dirty="0"/>
              <a:t>3km 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더 넓은 범위를 탐지하기 위해선 추가적인 장비구매 필요 </a:t>
            </a:r>
            <a:r>
              <a:rPr lang="en-US" altLang="ko-KR" dirty="0"/>
              <a:t>-&gt; </a:t>
            </a:r>
            <a:r>
              <a:rPr lang="ko-KR" altLang="en-US" dirty="0" err="1"/>
              <a:t>드론을</a:t>
            </a:r>
            <a:r>
              <a:rPr lang="ko-KR" altLang="en-US" dirty="0"/>
              <a:t> 활용한 신호수신은 드론의 최대 비행거리 내에서 자유롭게 탐지범위를 확장 시킬 수 있음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5CB72461-AD1A-444B-9CEC-35DB5B4FA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904" y="1084764"/>
            <a:ext cx="2894077" cy="23090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AB7AC37-3700-4290-9A17-57B11C83D933}"/>
              </a:ext>
            </a:extLst>
          </p:cNvPr>
          <p:cNvSpPr txBox="1"/>
          <p:nvPr/>
        </p:nvSpPr>
        <p:spPr>
          <a:xfrm>
            <a:off x="440428" y="3393830"/>
            <a:ext cx="30279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사진출처</a:t>
            </a:r>
            <a:r>
              <a:rPr lang="en-US" altLang="ko-KR" sz="1200" dirty="0"/>
              <a:t>: RADAR-GA, </a:t>
            </a:r>
            <a:r>
              <a:rPr lang="en-US" altLang="ko-KR" sz="1200" dirty="0" err="1"/>
              <a:t>stx</a:t>
            </a:r>
            <a:r>
              <a:rPr lang="en-US" altLang="ko-KR" sz="1200" dirty="0"/>
              <a:t>, LIG</a:t>
            </a:r>
            <a:r>
              <a:rPr lang="ko-KR" altLang="en-US" sz="1200" dirty="0" err="1"/>
              <a:t>넥스원</a:t>
            </a:r>
            <a:endParaRPr lang="ko-KR" altLang="en-US" sz="12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4B23DD41-C956-4113-9F02-405BE4BCB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1084765"/>
            <a:ext cx="2524360" cy="230906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17BB1B56-1807-4198-8C20-F0B3578A0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981" y="1084764"/>
            <a:ext cx="2817591" cy="230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프로젝트 계획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07778" y="1571612"/>
            <a:ext cx="3771899" cy="769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HY견고딕" pitchFamily="18" charset="-127"/>
                <a:ea typeface="HY견고딕" pitchFamily="18" charset="-127"/>
              </a:rPr>
              <a:t>이론</a:t>
            </a:r>
          </a:p>
        </p:txBody>
      </p:sp>
      <p:sp>
        <p:nvSpPr>
          <p:cNvPr id="7" name="아래쪽 화살표 6"/>
          <p:cNvSpPr/>
          <p:nvPr/>
        </p:nvSpPr>
        <p:spPr>
          <a:xfrm>
            <a:off x="2277349" y="2449290"/>
            <a:ext cx="832757" cy="8098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812189" y="3281297"/>
            <a:ext cx="3771899" cy="769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HY견고딕" pitchFamily="18" charset="-127"/>
                <a:ea typeface="HY견고딕" pitchFamily="18" charset="-127"/>
              </a:rPr>
              <a:t>sw</a:t>
            </a:r>
            <a:r>
              <a:rPr lang="ko-KR" altLang="en-US" dirty="0">
                <a:latin typeface="HY견고딕" pitchFamily="18" charset="-127"/>
                <a:ea typeface="HY견고딕" pitchFamily="18" charset="-127"/>
              </a:rPr>
              <a:t>작성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819865" y="5080308"/>
            <a:ext cx="3759812" cy="7751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dirty="0">
                <a:latin typeface="HY견고딕" pitchFamily="18" charset="-127"/>
                <a:ea typeface="HY견고딕" pitchFamily="18" charset="-127"/>
              </a:rPr>
              <a:t>실습</a:t>
            </a:r>
          </a:p>
        </p:txBody>
      </p:sp>
      <p:sp>
        <p:nvSpPr>
          <p:cNvPr id="10" name="아래쪽 화살표 9"/>
          <p:cNvSpPr/>
          <p:nvPr/>
        </p:nvSpPr>
        <p:spPr>
          <a:xfrm>
            <a:off x="2277349" y="4223052"/>
            <a:ext cx="832757" cy="8098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&amp;quot;드론 제도 한국이 미국 앞서&amp;quot; 국토부의 황당한 자화자찬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628" y="1500174"/>
            <a:ext cx="3810000" cy="25431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프로젝트 계획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3" y="1265410"/>
            <a:ext cx="9074237" cy="553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/>
          <p:nvPr/>
        </p:nvSpPr>
        <p:spPr>
          <a:xfrm>
            <a:off x="-3" y="-6119"/>
            <a:ext cx="6992989" cy="807324"/>
          </a:xfrm>
          <a:prstGeom prst="rect">
            <a:avLst/>
          </a:prstGeom>
          <a:noFill/>
        </p:spPr>
        <p:txBody>
          <a:bodyPr wrap="none" lIns="324000" tIns="18000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b="1" spc="-50" dirty="0" smtClean="0">
                <a:solidFill>
                  <a:srgbClr val="0B0C3C"/>
                </a:solidFill>
                <a:latin typeface="+mn-ea"/>
              </a:rPr>
              <a:t>프로젝트 계획</a:t>
            </a:r>
            <a:endParaRPr lang="en-US" altLang="ko-KR" sz="3200" b="1" spc="-50" dirty="0">
              <a:solidFill>
                <a:srgbClr val="0B0C3C"/>
              </a:solidFill>
              <a:latin typeface="+mn-ea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2910" y="2143116"/>
            <a:ext cx="7753350" cy="3829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99584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2215</TotalTime>
  <Words>589</Words>
  <Application>Microsoft Office PowerPoint</Application>
  <PresentationFormat>화면 슬라이드 쇼(4:3)</PresentationFormat>
  <Paragraphs>129</Paragraphs>
  <Slides>30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7" baseType="lpstr">
      <vt:lpstr>210 동화책 L</vt:lpstr>
      <vt:lpstr>HY견고딕</vt:lpstr>
      <vt:lpstr>HY동녘B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ptlineH;Jay</dc:creator>
  <cp:lastModifiedBy>정 지수</cp:lastModifiedBy>
  <cp:revision>193</cp:revision>
  <dcterms:created xsi:type="dcterms:W3CDTF">2015-03-27T04:47:41Z</dcterms:created>
  <dcterms:modified xsi:type="dcterms:W3CDTF">2018-12-13T07:26:23Z</dcterms:modified>
</cp:coreProperties>
</file>

<file path=docProps/thumbnail.jpeg>
</file>